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0" r:id="rId14"/>
    <p:sldId id="268" r:id="rId15"/>
    <p:sldId id="270" r:id="rId16"/>
    <p:sldId id="269" r:id="rId17"/>
    <p:sldId id="271" r:id="rId18"/>
    <p:sldId id="272" r:id="rId19"/>
    <p:sldId id="279" r:id="rId20"/>
    <p:sldId id="273" r:id="rId21"/>
    <p:sldId id="274" r:id="rId22"/>
    <p:sldId id="275" r:id="rId23"/>
    <p:sldId id="276" r:id="rId24"/>
    <p:sldId id="277" r:id="rId25"/>
    <p:sldId id="291" r:id="rId26"/>
    <p:sldId id="278" r:id="rId27"/>
    <p:sldId id="285" r:id="rId28"/>
    <p:sldId id="281" r:id="rId29"/>
    <p:sldId id="282" r:id="rId30"/>
    <p:sldId id="283" r:id="rId31"/>
    <p:sldId id="284" r:id="rId32"/>
    <p:sldId id="292" r:id="rId33"/>
    <p:sldId id="280" r:id="rId34"/>
    <p:sldId id="286" r:id="rId35"/>
    <p:sldId id="287" r:id="rId36"/>
    <p:sldId id="288" r:id="rId37"/>
    <p:sldId id="28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C5E446-6262-4DE2-A231-1C6426B3F9B7}" type="datetimeFigureOut">
              <a:rPr lang="en-US" smtClean="0"/>
              <a:t>8/27/2015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11FB5F-76B2-4F3F-A75A-47D176753B90}" type="slidenum">
              <a:rPr lang="en-US" smtClean="0"/>
              <a:t>‹#›</a:t>
            </a:fld>
            <a:endParaRPr lang="en-US"/>
          </a:p>
        </p:txBody>
      </p:sp>
    </p:spTree>
    <p:extLst>
      <p:ext uri="{BB962C8B-B14F-4D97-AF65-F5344CB8AC3E}">
        <p14:creationId xmlns:p14="http://schemas.microsoft.com/office/powerpoint/2010/main" val="365193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7E71F9-5B96-4516-920C-657B0E3458A0}" type="datetimeFigureOut">
              <a:rPr lang="en-US" smtClean="0"/>
              <a:t>8/27/2015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0535FA-0767-4E8E-8946-E7FC57D049DE}" type="slidenum">
              <a:rPr lang="en-US" smtClean="0"/>
              <a:t>‹#›</a:t>
            </a:fld>
            <a:endParaRPr lang="en-US"/>
          </a:p>
        </p:txBody>
      </p:sp>
    </p:spTree>
    <p:extLst>
      <p:ext uri="{BB962C8B-B14F-4D97-AF65-F5344CB8AC3E}">
        <p14:creationId xmlns:p14="http://schemas.microsoft.com/office/powerpoint/2010/main" val="376004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535FA-0767-4E8E-8946-E7FC57D049DE}" type="slidenum">
              <a:rPr lang="en-US" smtClean="0"/>
              <a:t>4</a:t>
            </a:fld>
            <a:endParaRPr lang="en-US"/>
          </a:p>
        </p:txBody>
      </p:sp>
    </p:spTree>
    <p:extLst>
      <p:ext uri="{BB962C8B-B14F-4D97-AF65-F5344CB8AC3E}">
        <p14:creationId xmlns:p14="http://schemas.microsoft.com/office/powerpoint/2010/main" val="94547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3DF662-A448-4809-9800-98143498E12D}"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F895F-AFE8-4F8B-83E1-87D5E91EE51F}"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DF662-A448-4809-9800-98143498E12D}"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DF662-A448-4809-9800-98143498E12D}"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DF662-A448-4809-9800-98143498E12D}"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DF662-A448-4809-9800-98143498E12D}"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F895F-AFE8-4F8B-83E1-87D5E91EE51F}"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DF662-A448-4809-9800-98143498E12D}"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DF662-A448-4809-9800-98143498E12D}"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F895F-AFE8-4F8B-83E1-87D5E91EE51F}"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DF662-A448-4809-9800-98143498E12D}"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DF662-A448-4809-9800-98143498E12D}"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DF662-A448-4809-9800-98143498E12D}"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F895F-AFE8-4F8B-83E1-87D5E91EE51F}"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DF662-A448-4809-9800-98143498E12D}"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F895F-AFE8-4F8B-83E1-87D5E91EE5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93DF662-A448-4809-9800-98143498E12D}" type="datetimeFigureOut">
              <a:rPr lang="en-US" smtClean="0"/>
              <a:t>8/27/2015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28F895F-AFE8-4F8B-83E1-87D5E91EE51F}"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rkansased.gov/divisions/fiscal-and-administrative-services/child_nutrition_unit/important-information" TargetMode="External"/><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hyperlink" Target="http://www.arkansased.gov/public/userfiles/rules/Current/ade_259_Physical_Activity_and_Nutrition_Standards_Rule_-_February_2012.pdf" TargetMode="External"/><Relationship Id="rId4" Type="http://schemas.openxmlformats.org/officeDocument/2006/relationships/hyperlink" Target="http://www.fns.usda.gov/tn/local-school-wellness-polic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543800" cy="3276600"/>
          </a:xfrm>
        </p:spPr>
        <p:txBody>
          <a:bodyPr/>
          <a:lstStyle/>
          <a:p>
            <a:r>
              <a:rPr lang="en-US" sz="6600" dirty="0" smtClean="0"/>
              <a:t>K-12: Transitioning from ACSIP to INDISTAR</a:t>
            </a:r>
            <a:endParaRPr lang="en-US" sz="6600" dirty="0"/>
          </a:p>
        </p:txBody>
      </p:sp>
      <p:sp>
        <p:nvSpPr>
          <p:cNvPr id="3" name="Subtitle 2"/>
          <p:cNvSpPr>
            <a:spLocks noGrp="1"/>
          </p:cNvSpPr>
          <p:nvPr>
            <p:ph type="subTitle" idx="1"/>
          </p:nvPr>
        </p:nvSpPr>
        <p:spPr>
          <a:xfrm>
            <a:off x="762000" y="4267200"/>
            <a:ext cx="6858000" cy="1447800"/>
          </a:xfrm>
        </p:spPr>
        <p:txBody>
          <a:bodyPr/>
          <a:lstStyle/>
          <a:p>
            <a:r>
              <a:rPr lang="en-US" dirty="0" smtClean="0"/>
              <a:t>Title I Department: Little Rock School District</a:t>
            </a:r>
          </a:p>
          <a:p>
            <a:r>
              <a:rPr lang="en-US" dirty="0" smtClean="0"/>
              <a:t>Supplemental Training Module</a:t>
            </a:r>
            <a:endParaRPr lang="en-US" dirty="0"/>
          </a:p>
        </p:txBody>
      </p:sp>
    </p:spTree>
    <p:extLst>
      <p:ext uri="{BB962C8B-B14F-4D97-AF65-F5344CB8AC3E}">
        <p14:creationId xmlns:p14="http://schemas.microsoft.com/office/powerpoint/2010/main" val="56745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Examine the Test Site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457200"/>
            <a:ext cx="4953000" cy="4648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Content Placeholder 3"/>
          <p:cNvSpPr>
            <a:spLocks noGrp="1"/>
          </p:cNvSpPr>
          <p:nvPr>
            <p:ph sz="half" idx="2"/>
          </p:nvPr>
        </p:nvSpPr>
        <p:spPr>
          <a:xfrm>
            <a:off x="5334000" y="533400"/>
            <a:ext cx="2971800" cy="4572000"/>
          </a:xfrm>
        </p:spPr>
        <p:style>
          <a:lnRef idx="2">
            <a:schemeClr val="accent3">
              <a:shade val="50000"/>
            </a:schemeClr>
          </a:lnRef>
          <a:fillRef idx="1">
            <a:schemeClr val="accent3"/>
          </a:fillRef>
          <a:effectRef idx="0">
            <a:schemeClr val="accent3"/>
          </a:effectRef>
          <a:fontRef idx="minor">
            <a:schemeClr val="lt1"/>
          </a:fontRef>
        </p:style>
        <p:txBody>
          <a:bodyPr/>
          <a:lstStyle/>
          <a:p>
            <a:pPr marL="0" indent="0">
              <a:buNone/>
            </a:pPr>
            <a:endParaRPr lang="en-US" dirty="0"/>
          </a:p>
        </p:txBody>
      </p:sp>
      <p:sp>
        <p:nvSpPr>
          <p:cNvPr id="3" name="Left Arrow Callout 2"/>
          <p:cNvSpPr/>
          <p:nvPr/>
        </p:nvSpPr>
        <p:spPr>
          <a:xfrm>
            <a:off x="4876800" y="762000"/>
            <a:ext cx="3276600" cy="3886200"/>
          </a:xfrm>
          <a:prstGeom prst="leftArrowCallout">
            <a:avLst>
              <a:gd name="adj1" fmla="val 15653"/>
              <a:gd name="adj2" fmla="val 1077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if you would like to “look around” or “play” with the Indistar website before working in your school’s site, login as “</a:t>
            </a:r>
            <a:r>
              <a:rPr lang="en-US" b="1" dirty="0" err="1" smtClean="0">
                <a:latin typeface="Pupcat" pitchFamily="2" charset="0"/>
              </a:rPr>
              <a:t>arschool</a:t>
            </a:r>
            <a:r>
              <a:rPr lang="en-US" dirty="0" smtClean="0">
                <a:latin typeface="Pupcat" pitchFamily="2" charset="0"/>
              </a:rPr>
              <a:t>” . The Password is also “</a:t>
            </a:r>
            <a:r>
              <a:rPr lang="en-US" b="1" dirty="0" err="1" smtClean="0">
                <a:latin typeface="Pupcat" pitchFamily="2" charset="0"/>
              </a:rPr>
              <a:t>arschool</a:t>
            </a:r>
            <a:r>
              <a:rPr lang="en-US" dirty="0" smtClean="0">
                <a:latin typeface="Pupcat" pitchFamily="2" charset="0"/>
              </a:rPr>
              <a:t>”. This is a test site that you may use to become more familiar with Indistar.</a:t>
            </a:r>
            <a:endParaRPr lang="en-US" dirty="0">
              <a:latin typeface="Pupcat" pitchFamily="2" charset="0"/>
            </a:endParaRPr>
          </a:p>
        </p:txBody>
      </p:sp>
    </p:spTree>
    <p:extLst>
      <p:ext uri="{BB962C8B-B14F-4D97-AF65-F5344CB8AC3E}">
        <p14:creationId xmlns:p14="http://schemas.microsoft.com/office/powerpoint/2010/main" val="238695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I: Required Forms</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9789" t="-1" r="15485" b="11055"/>
          <a:stretch/>
        </p:blipFill>
        <p:spPr>
          <a:xfrm>
            <a:off x="3733800" y="533400"/>
            <a:ext cx="50292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685800" y="1066800"/>
            <a:ext cx="2895600" cy="419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ight Arrow Callout 2"/>
          <p:cNvSpPr/>
          <p:nvPr/>
        </p:nvSpPr>
        <p:spPr>
          <a:xfrm>
            <a:off x="1066800" y="1447800"/>
            <a:ext cx="3048000" cy="3505200"/>
          </a:xfrm>
          <a:prstGeom prst="rightArrowCallout">
            <a:avLst>
              <a:gd name="adj1" fmla="val 8516"/>
              <a:gd name="adj2" fmla="val 7651"/>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Our primary focus for the first phase of implementing the statewide field test (Indistar) is the completion of the required forms and Budgets. Review the forms in the second tab “Complete Forms”.</a:t>
            </a:r>
            <a:endParaRPr lang="en-US" dirty="0">
              <a:latin typeface="Pupcat" pitchFamily="2" charset="0"/>
            </a:endParaRPr>
          </a:p>
        </p:txBody>
      </p:sp>
    </p:spTree>
    <p:extLst>
      <p:ext uri="{BB962C8B-B14F-4D97-AF65-F5344CB8AC3E}">
        <p14:creationId xmlns:p14="http://schemas.microsoft.com/office/powerpoint/2010/main" val="112988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153400" cy="1219200"/>
          </a:xfrm>
        </p:spPr>
        <p:txBody>
          <a:bodyPr/>
          <a:lstStyle/>
          <a:p>
            <a:r>
              <a:rPr lang="en-US" dirty="0" smtClean="0"/>
              <a:t>Required Forms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381000"/>
            <a:ext cx="4953000"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Left Arrow Callout 2"/>
          <p:cNvSpPr/>
          <p:nvPr/>
        </p:nvSpPr>
        <p:spPr>
          <a:xfrm>
            <a:off x="5105400" y="609600"/>
            <a:ext cx="3587260" cy="5105400"/>
          </a:xfrm>
          <a:prstGeom prst="leftArrowCallout">
            <a:avLst>
              <a:gd name="adj1" fmla="val 9671"/>
              <a:gd name="adj2" fmla="val 11198"/>
              <a:gd name="adj3" fmla="val 25000"/>
              <a:gd name="adj4" fmla="val 7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upcat" pitchFamily="2" charset="0"/>
            </a:endParaRPr>
          </a:p>
        </p:txBody>
      </p:sp>
      <p:pic>
        <p:nvPicPr>
          <p:cNvPr id="1026" name="Picture 2" descr="C:\Users\sheketa.mckisick\AppData\Local\Microsoft\Windows\Temporary Internet Files\Content.IE5\KGHLPW14\large-Thumbtack-note-blank-0-1523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315" y="712665"/>
            <a:ext cx="2781300" cy="18639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822629">
            <a:off x="6251326" y="1292911"/>
            <a:ext cx="2252811" cy="738664"/>
          </a:xfrm>
          <a:prstGeom prst="rect">
            <a:avLst/>
          </a:prstGeom>
          <a:noFill/>
        </p:spPr>
        <p:txBody>
          <a:bodyPr wrap="square" rtlCol="0">
            <a:spAutoFit/>
          </a:bodyPr>
          <a:lstStyle/>
          <a:p>
            <a:r>
              <a:rPr lang="en-US" sz="1400" b="1" dirty="0" smtClean="0">
                <a:latin typeface="Pupcat" pitchFamily="2" charset="0"/>
              </a:rPr>
              <a:t>  All</a:t>
            </a:r>
            <a:r>
              <a:rPr lang="en-US" sz="1400" dirty="0" smtClean="0">
                <a:latin typeface="Pupcat" pitchFamily="2" charset="0"/>
              </a:rPr>
              <a:t> schools will complete the </a:t>
            </a:r>
            <a:r>
              <a:rPr lang="en-US" sz="1400" u="sng" dirty="0" smtClean="0">
                <a:latin typeface="Pupcat" pitchFamily="2" charset="0"/>
              </a:rPr>
              <a:t>supplemental compliance report </a:t>
            </a:r>
            <a:r>
              <a:rPr lang="en-US" sz="1400" dirty="0" smtClean="0">
                <a:latin typeface="Pupcat" pitchFamily="2" charset="0"/>
              </a:rPr>
              <a:t>on or before 10-1-2015.</a:t>
            </a:r>
            <a:endParaRPr lang="en-US" sz="1400" dirty="0">
              <a:latin typeface="Pupcat" pitchFamily="2" charset="0"/>
            </a:endParaRPr>
          </a:p>
        </p:txBody>
      </p:sp>
      <p:pic>
        <p:nvPicPr>
          <p:cNvPr id="1027" name="Picture 3" descr="C:\Users\sheketa.mckisick\AppData\Local\Microsoft\Windows\Temporary Internet Files\Content.IE5\0SVF78CG\large-Thumbtack-note-blank-166.6-1523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861" y="2243930"/>
            <a:ext cx="2672861" cy="18367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sheketa.mckisick\AppData\Local\Microsoft\Windows\Temporary Internet Files\Content.IE5\KGHLPW14\large-Thumbtack-note-blank-0-1523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527" y="3837343"/>
            <a:ext cx="2781300" cy="186396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urved Connector 7"/>
          <p:cNvCxnSpPr/>
          <p:nvPr/>
        </p:nvCxnSpPr>
        <p:spPr>
          <a:xfrm rot="5400000">
            <a:off x="4757861" y="1763832"/>
            <a:ext cx="1560611" cy="1538146"/>
          </a:xfrm>
          <a:prstGeom prst="curvedConnector3">
            <a:avLst>
              <a:gd name="adj1" fmla="val 50000"/>
            </a:avLst>
          </a:prstGeom>
          <a:ln w="38100">
            <a:prstDash val="sysDot"/>
            <a:headEnd type="diamond" w="med" len="med"/>
            <a:tailEnd type="triangle" w="med" len="med"/>
          </a:ln>
        </p:spPr>
        <p:style>
          <a:lnRef idx="2">
            <a:schemeClr val="dk1"/>
          </a:lnRef>
          <a:fillRef idx="0">
            <a:schemeClr val="dk1"/>
          </a:fillRef>
          <a:effectRef idx="1">
            <a:schemeClr val="dk1"/>
          </a:effectRef>
          <a:fontRef idx="minor">
            <a:schemeClr val="tx1"/>
          </a:fontRef>
        </p:style>
      </p:cxnSp>
      <p:cxnSp>
        <p:nvCxnSpPr>
          <p:cNvPr id="27" name="Curved Connector 26"/>
          <p:cNvCxnSpPr/>
          <p:nvPr/>
        </p:nvCxnSpPr>
        <p:spPr>
          <a:xfrm rot="10800000" flipV="1">
            <a:off x="4799509" y="3193088"/>
            <a:ext cx="1507730" cy="644253"/>
          </a:xfrm>
          <a:prstGeom prst="curvedConnector3">
            <a:avLst>
              <a:gd name="adj1" fmla="val 43002"/>
            </a:avLst>
          </a:prstGeom>
          <a:ln w="38100">
            <a:prstDash val="sysDot"/>
            <a:headEnd type="diamond" w="med" len="med"/>
            <a:tailEnd type="triangle" w="med" len="med"/>
          </a:ln>
        </p:spPr>
        <p:style>
          <a:lnRef idx="2">
            <a:schemeClr val="dk1"/>
          </a:lnRef>
          <a:fillRef idx="0">
            <a:schemeClr val="dk1"/>
          </a:fillRef>
          <a:effectRef idx="1">
            <a:schemeClr val="dk1"/>
          </a:effectRef>
          <a:fontRef idx="minor">
            <a:schemeClr val="tx1"/>
          </a:fontRef>
        </p:style>
      </p:cxnSp>
      <p:cxnSp>
        <p:nvCxnSpPr>
          <p:cNvPr id="29" name="Curved Connector 28"/>
          <p:cNvCxnSpPr/>
          <p:nvPr/>
        </p:nvCxnSpPr>
        <p:spPr>
          <a:xfrm rot="10800000">
            <a:off x="4944582" y="4385090"/>
            <a:ext cx="1252613" cy="506052"/>
          </a:xfrm>
          <a:prstGeom prst="curvedConnector3">
            <a:avLst>
              <a:gd name="adj1" fmla="val 32452"/>
            </a:avLst>
          </a:prstGeom>
          <a:ln w="38100">
            <a:prstDash val="sysDot"/>
            <a:headEnd type="diamond" w="med" len="med"/>
            <a:tailEnd type="triangle" w="med" len="med"/>
          </a:ln>
        </p:spPr>
        <p:style>
          <a:lnRef idx="2">
            <a:schemeClr val="dk1"/>
          </a:lnRef>
          <a:fillRef idx="0">
            <a:schemeClr val="dk1"/>
          </a:fillRef>
          <a:effectRef idx="1">
            <a:schemeClr val="dk1"/>
          </a:effectRef>
          <a:fontRef idx="minor">
            <a:schemeClr val="tx1"/>
          </a:fontRef>
        </p:style>
      </p:cxnSp>
      <p:sp>
        <p:nvSpPr>
          <p:cNvPr id="1030" name="TextBox 1029"/>
          <p:cNvSpPr txBox="1"/>
          <p:nvPr/>
        </p:nvSpPr>
        <p:spPr>
          <a:xfrm rot="20859881">
            <a:off x="6272977" y="2777541"/>
            <a:ext cx="2263975" cy="954107"/>
          </a:xfrm>
          <a:prstGeom prst="rect">
            <a:avLst/>
          </a:prstGeom>
          <a:noFill/>
        </p:spPr>
        <p:txBody>
          <a:bodyPr wrap="square" rtlCol="0">
            <a:spAutoFit/>
          </a:bodyPr>
          <a:lstStyle/>
          <a:p>
            <a:pPr lvl="0"/>
            <a:r>
              <a:rPr lang="en-US" sz="1400" b="1" dirty="0" smtClean="0">
                <a:solidFill>
                  <a:prstClr val="black"/>
                </a:solidFill>
                <a:latin typeface="Pupcat" pitchFamily="2" charset="0"/>
              </a:rPr>
              <a:t> All</a:t>
            </a:r>
            <a:r>
              <a:rPr lang="en-US" sz="1400" dirty="0" smtClean="0">
                <a:solidFill>
                  <a:prstClr val="black"/>
                </a:solidFill>
                <a:latin typeface="Pupcat" pitchFamily="2" charset="0"/>
              </a:rPr>
              <a:t> schools will complete the   </a:t>
            </a:r>
            <a:r>
              <a:rPr lang="en-US" sz="1400" u="sng" dirty="0" smtClean="0">
                <a:solidFill>
                  <a:prstClr val="black"/>
                </a:solidFill>
                <a:latin typeface="Pupcat" pitchFamily="2" charset="0"/>
              </a:rPr>
              <a:t>state categorical program general description </a:t>
            </a:r>
            <a:r>
              <a:rPr lang="en-US" sz="1400" dirty="0" smtClean="0">
                <a:solidFill>
                  <a:prstClr val="black"/>
                </a:solidFill>
                <a:latin typeface="Pupcat" pitchFamily="2" charset="0"/>
              </a:rPr>
              <a:t>on or before 10-1-2015.</a:t>
            </a:r>
            <a:endParaRPr lang="en-US" sz="1400" dirty="0">
              <a:solidFill>
                <a:prstClr val="black"/>
              </a:solidFill>
              <a:latin typeface="Pupcat" pitchFamily="2" charset="0"/>
            </a:endParaRPr>
          </a:p>
        </p:txBody>
      </p:sp>
      <p:sp>
        <p:nvSpPr>
          <p:cNvPr id="1031" name="TextBox 1030"/>
          <p:cNvSpPr txBox="1"/>
          <p:nvPr/>
        </p:nvSpPr>
        <p:spPr>
          <a:xfrm rot="20831704">
            <a:off x="6224429" y="4414089"/>
            <a:ext cx="2361073" cy="954107"/>
          </a:xfrm>
          <a:prstGeom prst="rect">
            <a:avLst/>
          </a:prstGeom>
          <a:noFill/>
        </p:spPr>
        <p:txBody>
          <a:bodyPr wrap="square" rtlCol="0">
            <a:spAutoFit/>
          </a:bodyPr>
          <a:lstStyle/>
          <a:p>
            <a:r>
              <a:rPr lang="en-US" sz="1400" b="1" dirty="0" smtClean="0">
                <a:latin typeface="Pupcat" pitchFamily="2" charset="0"/>
              </a:rPr>
              <a:t>ONLY</a:t>
            </a:r>
            <a:r>
              <a:rPr lang="en-US" sz="1400" dirty="0" smtClean="0">
                <a:latin typeface="Pupcat" pitchFamily="2" charset="0"/>
              </a:rPr>
              <a:t>  TITLE I schools </a:t>
            </a:r>
            <a:r>
              <a:rPr lang="en-US" sz="1400" b="1" dirty="0" smtClean="0">
                <a:solidFill>
                  <a:srgbClr val="C00000"/>
                </a:solidFill>
                <a:latin typeface="Pupcat" pitchFamily="2" charset="0"/>
              </a:rPr>
              <a:t>Are required  </a:t>
            </a:r>
            <a:r>
              <a:rPr lang="en-US" sz="1400" dirty="0">
                <a:latin typeface="Pupcat" pitchFamily="2" charset="0"/>
              </a:rPr>
              <a:t>complete the </a:t>
            </a:r>
            <a:r>
              <a:rPr lang="en-US" sz="1400" u="sng" dirty="0" smtClean="0">
                <a:latin typeface="Pupcat" pitchFamily="2" charset="0"/>
              </a:rPr>
              <a:t>SCHOOLWIDE PLAN rubric FOR MONITORING AND Evaluation</a:t>
            </a:r>
            <a:r>
              <a:rPr lang="en-US" sz="1400" dirty="0" smtClean="0">
                <a:latin typeface="Pupcat" pitchFamily="2" charset="0"/>
              </a:rPr>
              <a:t> on </a:t>
            </a:r>
            <a:r>
              <a:rPr lang="en-US" sz="1400" dirty="0">
                <a:latin typeface="Pupcat" pitchFamily="2" charset="0"/>
              </a:rPr>
              <a:t>or before 10-1-2015.</a:t>
            </a:r>
          </a:p>
        </p:txBody>
      </p:sp>
    </p:spTree>
    <p:extLst>
      <p:ext uri="{BB962C8B-B14F-4D97-AF65-F5344CB8AC3E}">
        <p14:creationId xmlns:p14="http://schemas.microsoft.com/office/powerpoint/2010/main" val="345467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153400" cy="1219200"/>
          </a:xfrm>
        </p:spPr>
        <p:txBody>
          <a:bodyPr/>
          <a:lstStyle/>
          <a:p>
            <a:r>
              <a:rPr lang="en-US" dirty="0" smtClean="0"/>
              <a:t>Required Forms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381000"/>
            <a:ext cx="5562600"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Left Arrow Callout 2"/>
          <p:cNvSpPr/>
          <p:nvPr/>
        </p:nvSpPr>
        <p:spPr>
          <a:xfrm>
            <a:off x="5298445" y="1085078"/>
            <a:ext cx="3357895" cy="4020322"/>
          </a:xfrm>
          <a:prstGeom prst="leftArrowCallout">
            <a:avLst>
              <a:gd name="adj1" fmla="val 9039"/>
              <a:gd name="adj2" fmla="val 11198"/>
              <a:gd name="adj3" fmla="val 25000"/>
              <a:gd name="adj4" fmla="val 7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upcat" pitchFamily="2" charset="0"/>
            </a:endParaRPr>
          </a:p>
        </p:txBody>
      </p:sp>
      <p:pic>
        <p:nvPicPr>
          <p:cNvPr id="1026" name="Picture 2" descr="C:\Users\sheketa.mckisick\AppData\Local\Microsoft\Windows\Temporary Internet Files\Content.IE5\KGHLPW14\large-Thumbtack-note-blank-0-1523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2888"/>
            <a:ext cx="2781300" cy="18639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822629">
            <a:off x="6349398" y="2007664"/>
            <a:ext cx="2252811" cy="738664"/>
          </a:xfrm>
          <a:prstGeom prst="rect">
            <a:avLst/>
          </a:prstGeom>
          <a:noFill/>
        </p:spPr>
        <p:txBody>
          <a:bodyPr wrap="square" rtlCol="0">
            <a:spAutoFit/>
          </a:bodyPr>
          <a:lstStyle/>
          <a:p>
            <a:r>
              <a:rPr lang="en-US" sz="1400" b="1" dirty="0" smtClean="0">
                <a:latin typeface="Pupcat" pitchFamily="2" charset="0"/>
              </a:rPr>
              <a:t>  All</a:t>
            </a:r>
            <a:r>
              <a:rPr lang="en-US" sz="1400" dirty="0" smtClean="0">
                <a:latin typeface="Pupcat" pitchFamily="2" charset="0"/>
              </a:rPr>
              <a:t> schools will complete the </a:t>
            </a:r>
            <a:r>
              <a:rPr lang="en-US" sz="1400" u="sng" dirty="0" smtClean="0">
                <a:latin typeface="Pupcat" pitchFamily="2" charset="0"/>
              </a:rPr>
              <a:t>supplemental compliance report </a:t>
            </a:r>
            <a:r>
              <a:rPr lang="en-US" sz="1400" dirty="0" smtClean="0">
                <a:latin typeface="Pupcat" pitchFamily="2" charset="0"/>
              </a:rPr>
              <a:t>on or before 10-1-2015.</a:t>
            </a:r>
            <a:endParaRPr lang="en-US" sz="1400" dirty="0">
              <a:latin typeface="Pupcat" pitchFamily="2" charset="0"/>
            </a:endParaRPr>
          </a:p>
        </p:txBody>
      </p:sp>
      <p:cxnSp>
        <p:nvCxnSpPr>
          <p:cNvPr id="8" name="Curved Connector 7"/>
          <p:cNvCxnSpPr/>
          <p:nvPr/>
        </p:nvCxnSpPr>
        <p:spPr>
          <a:xfrm rot="10800000" flipV="1">
            <a:off x="4436014" y="2314872"/>
            <a:ext cx="1964786" cy="1322136"/>
          </a:xfrm>
          <a:prstGeom prst="curvedConnector3">
            <a:avLst>
              <a:gd name="adj1" fmla="val 50000"/>
            </a:avLst>
          </a:prstGeom>
          <a:ln w="38100">
            <a:prstDash val="sysDot"/>
            <a:headEnd type="diamond" w="med" len="med"/>
            <a:tailEnd type="triangl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190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382000" cy="1066800"/>
          </a:xfrm>
        </p:spPr>
        <p:txBody>
          <a:bodyPr>
            <a:normAutofit fontScale="90000"/>
          </a:bodyPr>
          <a:lstStyle/>
          <a:p>
            <a:r>
              <a:rPr lang="en-US" dirty="0" smtClean="0"/>
              <a:t>Required Forms for ALL Schools</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43081"/>
          <a:stretch/>
        </p:blipFill>
        <p:spPr>
          <a:xfrm>
            <a:off x="609600" y="609600"/>
            <a:ext cx="5410200" cy="4495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Left Arrow 3"/>
          <p:cNvSpPr/>
          <p:nvPr/>
        </p:nvSpPr>
        <p:spPr>
          <a:xfrm>
            <a:off x="5615299" y="1447800"/>
            <a:ext cx="31242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38100">
                  <a:noFill/>
                </a:ln>
                <a:solidFill>
                  <a:schemeClr val="bg1"/>
                </a:solidFill>
                <a:latin typeface="Pupcat" pitchFamily="2" charset="0"/>
              </a:rPr>
              <a:t>Required for all schools</a:t>
            </a:r>
            <a:endParaRPr lang="en-US" dirty="0">
              <a:ln w="38100">
                <a:noFill/>
              </a:ln>
              <a:solidFill>
                <a:schemeClr val="bg1"/>
              </a:solidFill>
              <a:latin typeface="Pupcat" pitchFamily="2" charset="0"/>
            </a:endParaRPr>
          </a:p>
        </p:txBody>
      </p:sp>
      <p:sp>
        <p:nvSpPr>
          <p:cNvPr id="11" name="Left Arrow 10"/>
          <p:cNvSpPr/>
          <p:nvPr/>
        </p:nvSpPr>
        <p:spPr>
          <a:xfrm>
            <a:off x="5638800" y="2916252"/>
            <a:ext cx="31242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38100">
                  <a:noFill/>
                </a:ln>
                <a:solidFill>
                  <a:schemeClr val="bg1"/>
                </a:solidFill>
                <a:latin typeface="Pupcat" pitchFamily="2" charset="0"/>
              </a:rPr>
              <a:t>Save information as you go; submit once you have completed the form</a:t>
            </a:r>
            <a:r>
              <a:rPr lang="en-US" dirty="0" smtClean="0">
                <a:ln w="38100">
                  <a:noFill/>
                </a:ln>
                <a:solidFill>
                  <a:schemeClr val="bg1"/>
                </a:solidFill>
                <a:latin typeface="Pupcat" pitchFamily="2" charset="0"/>
              </a:rPr>
              <a:t>.</a:t>
            </a:r>
            <a:endParaRPr lang="en-US" dirty="0">
              <a:ln w="38100">
                <a:noFill/>
              </a:ln>
              <a:solidFill>
                <a:schemeClr val="bg1"/>
              </a:solidFill>
              <a:latin typeface="Pupcat" pitchFamily="2" charset="0"/>
            </a:endParaRPr>
          </a:p>
        </p:txBody>
      </p:sp>
      <p:sp>
        <p:nvSpPr>
          <p:cNvPr id="12" name="Left Arrow 11"/>
          <p:cNvSpPr/>
          <p:nvPr/>
        </p:nvSpPr>
        <p:spPr>
          <a:xfrm>
            <a:off x="5762714" y="4343400"/>
            <a:ext cx="29718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38100">
                  <a:noFill/>
                </a:ln>
                <a:solidFill>
                  <a:schemeClr val="bg1"/>
                </a:solidFill>
                <a:latin typeface="Pupcat" pitchFamily="2" charset="0"/>
              </a:rPr>
              <a:t>Important Info--Please read!!!!</a:t>
            </a:r>
            <a:endParaRPr lang="en-US" dirty="0">
              <a:ln w="38100">
                <a:noFill/>
              </a:ln>
              <a:solidFill>
                <a:schemeClr val="bg1"/>
              </a:solidFill>
              <a:latin typeface="Pupcat" pitchFamily="2" charset="0"/>
            </a:endParaRPr>
          </a:p>
        </p:txBody>
      </p:sp>
    </p:spTree>
    <p:extLst>
      <p:ext uri="{BB962C8B-B14F-4D97-AF65-F5344CB8AC3E}">
        <p14:creationId xmlns:p14="http://schemas.microsoft.com/office/powerpoint/2010/main" val="176494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7086600" cy="1066800"/>
          </a:xfrm>
        </p:spPr>
        <p:txBody>
          <a:bodyPr/>
          <a:lstStyle/>
          <a:p>
            <a:r>
              <a:rPr lang="en-US" dirty="0" smtClean="0"/>
              <a:t>CNA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381000"/>
            <a:ext cx="3886199" cy="4648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9826">
            <a:off x="4464941" y="883016"/>
            <a:ext cx="4283585" cy="5745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H="1">
            <a:off x="1828800" y="838200"/>
            <a:ext cx="3505200" cy="243840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18692" y="838200"/>
            <a:ext cx="2362200" cy="342900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000" y="4191000"/>
            <a:ext cx="3111716" cy="646331"/>
          </a:xfrm>
          <a:prstGeom prst="rect">
            <a:avLst/>
          </a:prstGeom>
          <a:noFill/>
        </p:spPr>
        <p:txBody>
          <a:bodyPr wrap="square" rtlCol="0">
            <a:spAutoFit/>
          </a:bodyPr>
          <a:lstStyle/>
          <a:p>
            <a:pPr algn="ctr"/>
            <a:r>
              <a:rPr lang="en-US" sz="1200" dirty="0" smtClean="0">
                <a:latin typeface="Pupcat" pitchFamily="2" charset="0"/>
              </a:rPr>
              <a:t>Fillable Text box—the program works better using “Notepad / rich text” if you want to cut and Paste from other documents.</a:t>
            </a:r>
            <a:endParaRPr lang="en-US" sz="1200" dirty="0">
              <a:latin typeface="Pupcat" pitchFamily="2" charset="0"/>
            </a:endParaRPr>
          </a:p>
        </p:txBody>
      </p:sp>
      <p:cxnSp>
        <p:nvCxnSpPr>
          <p:cNvPr id="25" name="Curved Connector 24"/>
          <p:cNvCxnSpPr/>
          <p:nvPr/>
        </p:nvCxnSpPr>
        <p:spPr>
          <a:xfrm rot="10800000" flipV="1">
            <a:off x="3747592" y="3695862"/>
            <a:ext cx="833676" cy="831678"/>
          </a:xfrm>
          <a:prstGeom prst="curvedConnector3">
            <a:avLst>
              <a:gd name="adj1" fmla="val 5000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rot="656649">
            <a:off x="4655536" y="3201103"/>
            <a:ext cx="228600" cy="989518"/>
          </a:xfrm>
          <a:prstGeom prst="leftBrace">
            <a:avLst>
              <a:gd name="adj1" fmla="val 8333"/>
              <a:gd name="adj2" fmla="val 4665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510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fontScale="90000"/>
          </a:bodyPr>
          <a:lstStyle/>
          <a:p>
            <a:r>
              <a:rPr lang="en-US" dirty="0" smtClean="0"/>
              <a:t>Transition (Elementary)</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457200"/>
            <a:ext cx="7696200"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5926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772400" cy="990600"/>
          </a:xfrm>
        </p:spPr>
        <p:txBody>
          <a:bodyPr/>
          <a:lstStyle/>
          <a:p>
            <a:r>
              <a:rPr lang="en-US" dirty="0" smtClean="0"/>
              <a:t>Transition (Secondary)</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457200"/>
            <a:ext cx="80772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5925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and Programs</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457200"/>
            <a:ext cx="80010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8312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and Programs</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548022"/>
            <a:ext cx="8001000" cy="46189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3669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257800"/>
            <a:ext cx="7924800" cy="914400"/>
          </a:xfrm>
        </p:spPr>
        <p:txBody>
          <a:bodyPr>
            <a:normAutofit/>
          </a:bodyPr>
          <a:lstStyle/>
          <a:p>
            <a:r>
              <a:rPr lang="en-US" sz="3600" dirty="0" smtClean="0"/>
              <a:t>Model Best Practices during Training</a:t>
            </a:r>
            <a:endParaRPr lang="en-US" sz="36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457200"/>
            <a:ext cx="5715000" cy="4952999"/>
          </a:xfrm>
          <a:prstGeom prst="rect">
            <a:avLst/>
          </a:prstGeom>
          <a:ln>
            <a:noFill/>
          </a:ln>
          <a:effectLst>
            <a:softEdge rad="112500"/>
          </a:effectLst>
        </p:spPr>
      </p:pic>
      <p:sp>
        <p:nvSpPr>
          <p:cNvPr id="8" name="Left Arrow Callout 7"/>
          <p:cNvSpPr/>
          <p:nvPr/>
        </p:nvSpPr>
        <p:spPr>
          <a:xfrm>
            <a:off x="5791200" y="685800"/>
            <a:ext cx="2895600" cy="4495800"/>
          </a:xfrm>
          <a:prstGeom prst="leftArrowCallout">
            <a:avLst>
              <a:gd name="adj1" fmla="val 16028"/>
              <a:gd name="adj2" fmla="val 1518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smtClean="0">
                <a:latin typeface="Pupcat" pitchFamily="2" charset="0"/>
              </a:rPr>
              <a:t>Use video or other media to direct participant’s focus as they enter the room. Indistar has a variety of materials that are easy to access and use immediately. </a:t>
            </a:r>
            <a:endParaRPr lang="en-US" dirty="0">
              <a:latin typeface="Pupcat" pitchFamily="2" charset="0"/>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5600" y="838200"/>
            <a:ext cx="1905266" cy="4858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57670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lstStyle/>
          <a:p>
            <a:r>
              <a:rPr lang="en-US" dirty="0" smtClean="0"/>
              <a:t>Highly Qualified Staff</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533400"/>
            <a:ext cx="8153400" cy="4572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6946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6781800" cy="1143000"/>
          </a:xfrm>
        </p:spPr>
        <p:txBody>
          <a:bodyPr/>
          <a:lstStyle/>
          <a:p>
            <a:r>
              <a:rPr lang="en-US" dirty="0" smtClean="0"/>
              <a:t>Health and Wellness</a:t>
            </a:r>
            <a:endParaRPr lang="en-US" dirty="0"/>
          </a:p>
        </p:txBody>
      </p:sp>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3420"/>
          <a:stretch/>
        </p:blipFill>
        <p:spPr>
          <a:xfrm>
            <a:off x="304800" y="457201"/>
            <a:ext cx="8382000" cy="24383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p:cNvSpPr txBox="1"/>
          <p:nvPr/>
        </p:nvSpPr>
        <p:spPr>
          <a:xfrm>
            <a:off x="381000" y="2971800"/>
            <a:ext cx="8458200" cy="2923877"/>
          </a:xfrm>
          <a:prstGeom prst="rect">
            <a:avLst/>
          </a:prstGeom>
          <a:noFill/>
        </p:spPr>
        <p:txBody>
          <a:bodyPr wrap="square" rtlCol="0">
            <a:spAutoFit/>
          </a:bodyPr>
          <a:lstStyle/>
          <a:p>
            <a:r>
              <a:rPr lang="en-US" dirty="0" smtClean="0"/>
              <a:t>In addition to support from the following LRSD Departments (Child Nutrition  and Health Services), the Resources below may also support your needs:</a:t>
            </a:r>
          </a:p>
          <a:p>
            <a:pPr lvl="1"/>
            <a:r>
              <a:rPr lang="en-US" sz="1600" u="sng" dirty="0" smtClean="0">
                <a:solidFill>
                  <a:srgbClr val="0070C0"/>
                </a:solidFill>
                <a:latin typeface="Bell MT" panose="02020503060305020303" pitchFamily="18" charset="0"/>
                <a:hlinkClick r:id="rId3"/>
              </a:rPr>
              <a:t>http</a:t>
            </a:r>
            <a:r>
              <a:rPr lang="en-US" sz="1600" u="sng" dirty="0">
                <a:solidFill>
                  <a:srgbClr val="0070C0"/>
                </a:solidFill>
                <a:latin typeface="Bell MT" panose="02020503060305020303" pitchFamily="18" charset="0"/>
                <a:hlinkClick r:id="rId3"/>
              </a:rPr>
              <a:t>://</a:t>
            </a:r>
            <a:r>
              <a:rPr lang="en-US" sz="1600" u="sng" dirty="0" smtClean="0">
                <a:solidFill>
                  <a:srgbClr val="0070C0"/>
                </a:solidFill>
                <a:latin typeface="Bell MT" panose="02020503060305020303" pitchFamily="18" charset="0"/>
                <a:hlinkClick r:id="rId3"/>
              </a:rPr>
              <a:t>www.arkansased.gov/divisions/fiscal-and-administrative-services/child_nutrition_unit/important-information</a:t>
            </a:r>
            <a:endParaRPr lang="en-US" sz="1600" u="sng" dirty="0" smtClean="0">
              <a:solidFill>
                <a:srgbClr val="0070C0"/>
              </a:solidFill>
              <a:latin typeface="Bell MT" panose="02020503060305020303" pitchFamily="18" charset="0"/>
            </a:endParaRPr>
          </a:p>
          <a:p>
            <a:pPr lvl="1"/>
            <a:endParaRPr lang="en-US" sz="1600" dirty="0">
              <a:solidFill>
                <a:srgbClr val="0070C0"/>
              </a:solidFill>
              <a:latin typeface="Bell MT" panose="02020503060305020303" pitchFamily="18" charset="0"/>
            </a:endParaRPr>
          </a:p>
          <a:p>
            <a:pPr lvl="1"/>
            <a:r>
              <a:rPr lang="en-US" sz="1600" u="sng" dirty="0">
                <a:solidFill>
                  <a:srgbClr val="0070C0"/>
                </a:solidFill>
                <a:latin typeface="Bell MT" panose="02020503060305020303" pitchFamily="18" charset="0"/>
                <a:hlinkClick r:id="rId4"/>
              </a:rPr>
              <a:t>http://</a:t>
            </a:r>
            <a:r>
              <a:rPr lang="en-US" sz="1600" u="sng" dirty="0" smtClean="0">
                <a:solidFill>
                  <a:srgbClr val="0070C0"/>
                </a:solidFill>
                <a:latin typeface="Bell MT" panose="02020503060305020303" pitchFamily="18" charset="0"/>
                <a:hlinkClick r:id="rId4"/>
              </a:rPr>
              <a:t>www.fns.usda.gov/tn/local-school-wellness-policy</a:t>
            </a:r>
            <a:endParaRPr lang="en-US" sz="1600" u="sng" dirty="0" smtClean="0">
              <a:solidFill>
                <a:srgbClr val="0070C0"/>
              </a:solidFill>
              <a:latin typeface="Bell MT" panose="02020503060305020303" pitchFamily="18" charset="0"/>
            </a:endParaRPr>
          </a:p>
          <a:p>
            <a:pPr lvl="1"/>
            <a:endParaRPr lang="en-US" sz="1600" dirty="0">
              <a:solidFill>
                <a:srgbClr val="0070C0"/>
              </a:solidFill>
              <a:latin typeface="Bell MT" panose="02020503060305020303" pitchFamily="18" charset="0"/>
            </a:endParaRPr>
          </a:p>
          <a:p>
            <a:pPr lvl="1"/>
            <a:r>
              <a:rPr lang="en-US" sz="1600" u="sng" dirty="0">
                <a:solidFill>
                  <a:srgbClr val="0070C0"/>
                </a:solidFill>
                <a:latin typeface="Bell MT" panose="02020503060305020303" pitchFamily="18" charset="0"/>
                <a:hlinkClick r:id="rId5"/>
              </a:rPr>
              <a:t>http://www.arkansased.gov/public/userfiles/rules/Current/ade_259_Physical_Activity_and_Nutrition_Standards_Rule_-_February_2012.pdf</a:t>
            </a:r>
            <a:endParaRPr lang="en-US" sz="1600" dirty="0">
              <a:solidFill>
                <a:srgbClr val="0070C0"/>
              </a:solidFill>
              <a:latin typeface="Bell MT" panose="02020503060305020303" pitchFamily="18" charset="0"/>
            </a:endParaRPr>
          </a:p>
          <a:p>
            <a:endParaRPr lang="en-US" dirty="0">
              <a:latin typeface="Pupcat" pitchFamily="2" charset="0"/>
            </a:endParaRPr>
          </a:p>
          <a:p>
            <a:endParaRPr lang="en-US" dirty="0">
              <a:latin typeface="Pupcat" pitchFamily="2" charset="0"/>
            </a:endParaRPr>
          </a:p>
        </p:txBody>
      </p:sp>
    </p:spTree>
    <p:extLst>
      <p:ext uri="{BB962C8B-B14F-4D97-AF65-F5344CB8AC3E}">
        <p14:creationId xmlns:p14="http://schemas.microsoft.com/office/powerpoint/2010/main" val="179724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fontScale="90000"/>
          </a:bodyPr>
          <a:lstStyle/>
          <a:p>
            <a:r>
              <a:rPr lang="en-US" dirty="0" smtClean="0"/>
              <a:t>        Wellness Strategies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533401"/>
            <a:ext cx="8382000" cy="1905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8866">
            <a:off x="170489" y="2430896"/>
            <a:ext cx="4567198" cy="25003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472226"/>
            <a:ext cx="4267200" cy="285322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6378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8077200" cy="990600"/>
          </a:xfrm>
        </p:spPr>
        <p:txBody>
          <a:bodyPr/>
          <a:lstStyle/>
          <a:p>
            <a:r>
              <a:rPr lang="en-US" dirty="0" smtClean="0"/>
              <a:t>Wellness Strategies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457200"/>
            <a:ext cx="8153400" cy="3352800"/>
          </a:xfrm>
          <a:prstGeom prst="rect">
            <a:avLst/>
          </a:prstGeom>
          <a:ln>
            <a:noFill/>
          </a:ln>
          <a:effectLst>
            <a:softEdge rad="112500"/>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3886200"/>
            <a:ext cx="8153400" cy="1295400"/>
          </a:xfrm>
          <a:prstGeom prst="rect">
            <a:avLst/>
          </a:prstGeom>
          <a:ln>
            <a:noFill/>
          </a:ln>
          <a:effectLst>
            <a:softEdge rad="112500"/>
          </a:effectLst>
        </p:spPr>
      </p:pic>
    </p:spTree>
    <p:extLst>
      <p:ext uri="{BB962C8B-B14F-4D97-AF65-F5344CB8AC3E}">
        <p14:creationId xmlns:p14="http://schemas.microsoft.com/office/powerpoint/2010/main" val="134223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7467600" cy="1295400"/>
          </a:xfrm>
        </p:spPr>
        <p:txBody>
          <a:bodyPr>
            <a:normAutofit/>
          </a:bodyPr>
          <a:lstStyle/>
          <a:p>
            <a:r>
              <a:rPr lang="en-US" dirty="0" smtClean="0"/>
              <a:t>School Health Index (SHI)</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762000"/>
            <a:ext cx="8686800" cy="3429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685800" y="3124200"/>
            <a:ext cx="7696200" cy="369332"/>
          </a:xfrm>
          <a:prstGeom prst="rect">
            <a:avLst/>
          </a:prstGeom>
          <a:noFill/>
        </p:spPr>
        <p:txBody>
          <a:bodyPr wrap="square" rtlCol="0">
            <a:spAutoFit/>
          </a:bodyPr>
          <a:lstStyle/>
          <a:p>
            <a:pPr algn="ctr"/>
            <a:r>
              <a:rPr lang="en-US" dirty="0" smtClean="0">
                <a:solidFill>
                  <a:srgbClr val="C00000"/>
                </a:solidFill>
                <a:latin typeface="Pupcat" pitchFamily="2" charset="0"/>
              </a:rPr>
              <a:t>No additional information required for this item; just upload the requested document(s).</a:t>
            </a:r>
            <a:endParaRPr lang="en-US" dirty="0">
              <a:solidFill>
                <a:srgbClr val="C00000"/>
              </a:solidFill>
              <a:latin typeface="Pupcat" pitchFamily="2" charset="0"/>
            </a:endParaRPr>
          </a:p>
        </p:txBody>
      </p:sp>
    </p:spTree>
    <p:extLst>
      <p:ext uri="{BB962C8B-B14F-4D97-AF65-F5344CB8AC3E}">
        <p14:creationId xmlns:p14="http://schemas.microsoft.com/office/powerpoint/2010/main" val="41973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153400" cy="1219200"/>
          </a:xfrm>
        </p:spPr>
        <p:txBody>
          <a:bodyPr/>
          <a:lstStyle/>
          <a:p>
            <a:r>
              <a:rPr lang="en-US" dirty="0" smtClean="0"/>
              <a:t>Required Forms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381000"/>
            <a:ext cx="4953000"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Left Arrow Callout 2"/>
          <p:cNvSpPr/>
          <p:nvPr/>
        </p:nvSpPr>
        <p:spPr>
          <a:xfrm>
            <a:off x="5105400" y="609600"/>
            <a:ext cx="3587260" cy="5105400"/>
          </a:xfrm>
          <a:prstGeom prst="leftArrowCallout">
            <a:avLst>
              <a:gd name="adj1" fmla="val 9671"/>
              <a:gd name="adj2" fmla="val 11198"/>
              <a:gd name="adj3" fmla="val 25000"/>
              <a:gd name="adj4" fmla="val 7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upcat" pitchFamily="2" charset="0"/>
            </a:endParaRPr>
          </a:p>
        </p:txBody>
      </p:sp>
      <p:pic>
        <p:nvPicPr>
          <p:cNvPr id="1027" name="Picture 3" descr="C:\Users\sheketa.mckisick\AppData\Local\Microsoft\Windows\Temporary Internet Files\Content.IE5\0SVF78CG\large-Thumbtack-note-blank-166.6-1523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861" y="2243930"/>
            <a:ext cx="2672861" cy="183674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urved Connector 26"/>
          <p:cNvCxnSpPr/>
          <p:nvPr/>
        </p:nvCxnSpPr>
        <p:spPr>
          <a:xfrm rot="10800000" flipV="1">
            <a:off x="4799509" y="3193088"/>
            <a:ext cx="1507730" cy="644253"/>
          </a:xfrm>
          <a:prstGeom prst="curvedConnector3">
            <a:avLst>
              <a:gd name="adj1" fmla="val 43002"/>
            </a:avLst>
          </a:prstGeom>
          <a:ln w="38100">
            <a:prstDash val="sysDot"/>
            <a:headEnd type="diamond" w="med" len="med"/>
            <a:tailEnd type="triangle" w="med" len="med"/>
          </a:ln>
        </p:spPr>
        <p:style>
          <a:lnRef idx="2">
            <a:schemeClr val="dk1"/>
          </a:lnRef>
          <a:fillRef idx="0">
            <a:schemeClr val="dk1"/>
          </a:fillRef>
          <a:effectRef idx="1">
            <a:schemeClr val="dk1"/>
          </a:effectRef>
          <a:fontRef idx="minor">
            <a:schemeClr val="tx1"/>
          </a:fontRef>
        </p:style>
      </p:cxnSp>
      <p:sp>
        <p:nvSpPr>
          <p:cNvPr id="1030" name="TextBox 1029"/>
          <p:cNvSpPr txBox="1"/>
          <p:nvPr/>
        </p:nvSpPr>
        <p:spPr>
          <a:xfrm rot="20859881">
            <a:off x="6272977" y="2777541"/>
            <a:ext cx="2263975" cy="954107"/>
          </a:xfrm>
          <a:prstGeom prst="rect">
            <a:avLst/>
          </a:prstGeom>
          <a:noFill/>
        </p:spPr>
        <p:txBody>
          <a:bodyPr wrap="square" rtlCol="0">
            <a:spAutoFit/>
          </a:bodyPr>
          <a:lstStyle/>
          <a:p>
            <a:pPr lvl="0"/>
            <a:r>
              <a:rPr lang="en-US" sz="1400" b="1" dirty="0" smtClean="0">
                <a:solidFill>
                  <a:prstClr val="black"/>
                </a:solidFill>
                <a:latin typeface="Pupcat" pitchFamily="2" charset="0"/>
              </a:rPr>
              <a:t> All</a:t>
            </a:r>
            <a:r>
              <a:rPr lang="en-US" sz="1400" dirty="0" smtClean="0">
                <a:solidFill>
                  <a:prstClr val="black"/>
                </a:solidFill>
                <a:latin typeface="Pupcat" pitchFamily="2" charset="0"/>
              </a:rPr>
              <a:t> schools will complete the   </a:t>
            </a:r>
            <a:r>
              <a:rPr lang="en-US" sz="1400" u="sng" dirty="0" smtClean="0">
                <a:solidFill>
                  <a:prstClr val="black"/>
                </a:solidFill>
                <a:latin typeface="Pupcat" pitchFamily="2" charset="0"/>
              </a:rPr>
              <a:t>state categorical program general description </a:t>
            </a:r>
            <a:r>
              <a:rPr lang="en-US" sz="1400" dirty="0" smtClean="0">
                <a:solidFill>
                  <a:prstClr val="black"/>
                </a:solidFill>
                <a:latin typeface="Pupcat" pitchFamily="2" charset="0"/>
              </a:rPr>
              <a:t>on or before 10-1-2015.</a:t>
            </a:r>
            <a:endParaRPr lang="en-US" sz="1400" dirty="0">
              <a:solidFill>
                <a:prstClr val="black"/>
              </a:solidFill>
              <a:latin typeface="Pupcat" pitchFamily="2" charset="0"/>
            </a:endParaRPr>
          </a:p>
        </p:txBody>
      </p:sp>
    </p:spTree>
    <p:extLst>
      <p:ext uri="{BB962C8B-B14F-4D97-AF65-F5344CB8AC3E}">
        <p14:creationId xmlns:p14="http://schemas.microsoft.com/office/powerpoint/2010/main" val="884973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Funding</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533400"/>
            <a:ext cx="8305800" cy="4572000"/>
          </a:xfrm>
        </p:spPr>
      </p:pic>
    </p:spTree>
    <p:extLst>
      <p:ext uri="{BB962C8B-B14F-4D97-AF65-F5344CB8AC3E}">
        <p14:creationId xmlns:p14="http://schemas.microsoft.com/office/powerpoint/2010/main" val="301570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305800" cy="1066800"/>
          </a:xfrm>
        </p:spPr>
        <p:txBody>
          <a:bodyPr>
            <a:normAutofit fontScale="90000"/>
          </a:bodyPr>
          <a:lstStyle/>
          <a:p>
            <a:r>
              <a:rPr lang="en-US" dirty="0" smtClean="0"/>
              <a:t>Categorical Funding Narratives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457200"/>
            <a:ext cx="81534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3203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 Funding - Narrative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644829"/>
            <a:ext cx="7315200" cy="46129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Left Arrow Callout 5"/>
          <p:cNvSpPr/>
          <p:nvPr/>
        </p:nvSpPr>
        <p:spPr>
          <a:xfrm>
            <a:off x="7162800" y="762000"/>
            <a:ext cx="1905000" cy="3962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Schools having ALE Programs:</a:t>
            </a:r>
          </a:p>
          <a:p>
            <a:pPr algn="ctr"/>
            <a:endParaRPr lang="en-US" dirty="0">
              <a:latin typeface="Pupcat" pitchFamily="2" charset="0"/>
            </a:endParaRPr>
          </a:p>
          <a:p>
            <a:pPr algn="ctr"/>
            <a:endParaRPr lang="en-US" dirty="0" smtClean="0">
              <a:latin typeface="Pupcat" pitchFamily="2" charset="0"/>
            </a:endParaRPr>
          </a:p>
          <a:p>
            <a:pPr algn="ctr"/>
            <a:r>
              <a:rPr lang="en-US" dirty="0" smtClean="0">
                <a:latin typeface="Pupcat" pitchFamily="2" charset="0"/>
              </a:rPr>
              <a:t>Washington</a:t>
            </a:r>
          </a:p>
          <a:p>
            <a:pPr algn="ctr"/>
            <a:endParaRPr lang="en-US" dirty="0">
              <a:latin typeface="Pupcat" pitchFamily="2" charset="0"/>
            </a:endParaRPr>
          </a:p>
          <a:p>
            <a:pPr algn="ctr"/>
            <a:r>
              <a:rPr lang="en-US" dirty="0" smtClean="0">
                <a:latin typeface="Pupcat" pitchFamily="2" charset="0"/>
              </a:rPr>
              <a:t>Henderson</a:t>
            </a:r>
          </a:p>
          <a:p>
            <a:pPr algn="ctr"/>
            <a:endParaRPr lang="en-US" dirty="0">
              <a:latin typeface="Pupcat" pitchFamily="2" charset="0"/>
            </a:endParaRPr>
          </a:p>
          <a:p>
            <a:pPr algn="ctr"/>
            <a:r>
              <a:rPr lang="en-US" dirty="0" smtClean="0">
                <a:latin typeface="Pupcat" pitchFamily="2" charset="0"/>
              </a:rPr>
              <a:t>McClellan</a:t>
            </a:r>
            <a:endParaRPr lang="en-US" dirty="0">
              <a:latin typeface="Pupcat" pitchFamily="2" charset="0"/>
            </a:endParaRPr>
          </a:p>
        </p:txBody>
      </p:sp>
    </p:spTree>
    <p:extLst>
      <p:ext uri="{BB962C8B-B14F-4D97-AF65-F5344CB8AC3E}">
        <p14:creationId xmlns:p14="http://schemas.microsoft.com/office/powerpoint/2010/main" val="132083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 Funding - Narrative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1" y="533400"/>
            <a:ext cx="7086599" cy="472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Left Arrow Callout 5"/>
          <p:cNvSpPr/>
          <p:nvPr/>
        </p:nvSpPr>
        <p:spPr>
          <a:xfrm>
            <a:off x="7162800" y="762000"/>
            <a:ext cx="1905000" cy="4191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Schools using with </a:t>
            </a:r>
            <a:r>
              <a:rPr lang="en-US" b="1" dirty="0" smtClean="0">
                <a:latin typeface="Pupcat" pitchFamily="2" charset="0"/>
              </a:rPr>
              <a:t>ELL Programs </a:t>
            </a:r>
            <a:r>
              <a:rPr lang="en-US" dirty="0" smtClean="0">
                <a:latin typeface="Pupcat" pitchFamily="2" charset="0"/>
              </a:rPr>
              <a:t>and/or budgeting </a:t>
            </a:r>
            <a:r>
              <a:rPr lang="en-US" b="1" dirty="0" smtClean="0">
                <a:latin typeface="Pupcat" pitchFamily="2" charset="0"/>
              </a:rPr>
              <a:t>Ell Funds</a:t>
            </a:r>
            <a:r>
              <a:rPr lang="en-US" dirty="0" smtClean="0">
                <a:latin typeface="Pupcat" pitchFamily="2" charset="0"/>
              </a:rPr>
              <a:t>:</a:t>
            </a:r>
          </a:p>
          <a:p>
            <a:pPr algn="ctr"/>
            <a:endParaRPr lang="en-US" dirty="0">
              <a:latin typeface="Pupcat" pitchFamily="2" charset="0"/>
            </a:endParaRPr>
          </a:p>
          <a:p>
            <a:pPr algn="ctr"/>
            <a:endParaRPr lang="en-US" dirty="0" smtClean="0">
              <a:latin typeface="Pupcat" pitchFamily="2" charset="0"/>
            </a:endParaRPr>
          </a:p>
          <a:p>
            <a:pPr algn="ctr"/>
            <a:r>
              <a:rPr lang="en-US" dirty="0" smtClean="0">
                <a:latin typeface="Pupcat" pitchFamily="2" charset="0"/>
              </a:rPr>
              <a:t>Henderson</a:t>
            </a:r>
          </a:p>
          <a:p>
            <a:pPr algn="ctr"/>
            <a:r>
              <a:rPr lang="en-US" dirty="0" smtClean="0">
                <a:latin typeface="Pupcat" pitchFamily="2" charset="0"/>
              </a:rPr>
              <a:t>Cloverdale</a:t>
            </a:r>
          </a:p>
          <a:p>
            <a:pPr algn="ctr"/>
            <a:r>
              <a:rPr lang="en-US" dirty="0" smtClean="0">
                <a:latin typeface="Pupcat" pitchFamily="2" charset="0"/>
              </a:rPr>
              <a:t>Baseline</a:t>
            </a:r>
          </a:p>
          <a:p>
            <a:pPr algn="ctr"/>
            <a:r>
              <a:rPr lang="en-US" dirty="0" smtClean="0">
                <a:latin typeface="Pupcat" pitchFamily="2" charset="0"/>
              </a:rPr>
              <a:t>Chicot</a:t>
            </a:r>
          </a:p>
          <a:p>
            <a:pPr algn="ctr"/>
            <a:r>
              <a:rPr lang="en-US" dirty="0" smtClean="0">
                <a:latin typeface="Pupcat" pitchFamily="2" charset="0"/>
              </a:rPr>
              <a:t>Watson</a:t>
            </a:r>
          </a:p>
        </p:txBody>
      </p:sp>
    </p:spTree>
    <p:extLst>
      <p:ext uri="{BB962C8B-B14F-4D97-AF65-F5344CB8AC3E}">
        <p14:creationId xmlns:p14="http://schemas.microsoft.com/office/powerpoint/2010/main" val="268099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8077200" cy="1447800"/>
          </a:xfrm>
        </p:spPr>
        <p:txBody>
          <a:bodyPr>
            <a:normAutofit fontScale="90000"/>
          </a:bodyPr>
          <a:lstStyle/>
          <a:p>
            <a:r>
              <a:rPr lang="en-US" dirty="0" smtClean="0"/>
              <a:t>Look for this Title for additional training opportunities.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381000"/>
            <a:ext cx="5181600" cy="4038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Content Placeholder 3"/>
          <p:cNvSpPr>
            <a:spLocks noGrp="1"/>
          </p:cNvSpPr>
          <p:nvPr>
            <p:ph sz="half" idx="2"/>
          </p:nvPr>
        </p:nvSpPr>
        <p:spPr>
          <a:xfrm>
            <a:off x="5638800" y="609600"/>
            <a:ext cx="2971800" cy="4033741"/>
          </a:xfrm>
          <a:solidFill>
            <a:schemeClr val="accent3"/>
          </a:solidFill>
        </p:spPr>
        <p:txBody>
          <a:bodyPr>
            <a:normAutofit/>
          </a:bodyPr>
          <a:lstStyle/>
          <a:p>
            <a:endParaRPr lang="en-US" dirty="0"/>
          </a:p>
        </p:txBody>
      </p:sp>
      <p:sp>
        <p:nvSpPr>
          <p:cNvPr id="6" name="Left Arrow Callout 5"/>
          <p:cNvSpPr/>
          <p:nvPr/>
        </p:nvSpPr>
        <p:spPr>
          <a:xfrm rot="702008">
            <a:off x="4842249" y="505992"/>
            <a:ext cx="3885364" cy="3885362"/>
          </a:xfrm>
          <a:prstGeom prst="leftArrowCallout">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upcat" pitchFamily="2" charset="0"/>
              </a:rPr>
              <a:t>As we transition from the ACSIP website to the INDISTAR process, we will provide opportunities for you and your staff to experience more of INDISTAR throughout this transitional year. All of the professional learning opportunities will have this title along with a subtitle such as Phase I, II or III</a:t>
            </a:r>
            <a:r>
              <a:rPr lang="en-US" sz="1600" dirty="0" smtClean="0">
                <a:latin typeface="Pupcat" pitchFamily="2" charset="0"/>
              </a:rPr>
              <a:t>. We will implement Indistar in cycles.</a:t>
            </a:r>
            <a:endParaRPr lang="en-US" sz="1600" dirty="0">
              <a:latin typeface="Pupcat" pitchFamily="2" charset="0"/>
            </a:endParaRPr>
          </a:p>
        </p:txBody>
      </p:sp>
    </p:spTree>
    <p:extLst>
      <p:ext uri="{BB962C8B-B14F-4D97-AF65-F5344CB8AC3E}">
        <p14:creationId xmlns:p14="http://schemas.microsoft.com/office/powerpoint/2010/main" val="256797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353300" cy="990600"/>
          </a:xfrm>
        </p:spPr>
        <p:txBody>
          <a:bodyPr>
            <a:normAutofit/>
          </a:bodyPr>
          <a:lstStyle/>
          <a:p>
            <a:r>
              <a:rPr lang="en-US" dirty="0" smtClean="0"/>
              <a:t>NSLA Funding - Narrative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533399"/>
            <a:ext cx="7315200" cy="45720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Left Arrow Callout 5"/>
          <p:cNvSpPr/>
          <p:nvPr/>
        </p:nvSpPr>
        <p:spPr>
          <a:xfrm>
            <a:off x="7162800" y="1066800"/>
            <a:ext cx="1905000" cy="2590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Pupcat" pitchFamily="2" charset="0"/>
              </a:rPr>
              <a:t>All schools </a:t>
            </a:r>
            <a:r>
              <a:rPr lang="en-US" b="1" dirty="0">
                <a:latin typeface="Pupcat" pitchFamily="2" charset="0"/>
              </a:rPr>
              <a:t>have</a:t>
            </a:r>
            <a:endParaRPr lang="en-US" b="1" dirty="0" smtClean="0">
              <a:latin typeface="Pupcat" pitchFamily="2" charset="0"/>
            </a:endParaRPr>
          </a:p>
          <a:p>
            <a:pPr algn="ctr"/>
            <a:r>
              <a:rPr lang="en-US" b="1" dirty="0" smtClean="0">
                <a:latin typeface="Pupcat" pitchFamily="2" charset="0"/>
              </a:rPr>
              <a:t>Programs and/or positions supported with NSLA Funds.</a:t>
            </a:r>
            <a:endParaRPr lang="en-US" dirty="0" smtClean="0">
              <a:latin typeface="Pupcat" pitchFamily="2" charset="0"/>
            </a:endParaRPr>
          </a:p>
          <a:p>
            <a:pPr algn="ctr"/>
            <a:endParaRPr lang="en-US" dirty="0" smtClean="0">
              <a:latin typeface="Pupcat" pitchFamily="2" charset="0"/>
            </a:endParaRPr>
          </a:p>
        </p:txBody>
      </p:sp>
    </p:spTree>
    <p:extLst>
      <p:ext uri="{BB962C8B-B14F-4D97-AF65-F5344CB8AC3E}">
        <p14:creationId xmlns:p14="http://schemas.microsoft.com/office/powerpoint/2010/main" val="52259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Funding - Narrative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533399"/>
            <a:ext cx="7391400" cy="47244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Left Arrow Callout 5"/>
          <p:cNvSpPr/>
          <p:nvPr/>
        </p:nvSpPr>
        <p:spPr>
          <a:xfrm>
            <a:off x="7162800" y="1066800"/>
            <a:ext cx="1905000" cy="2286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Pupcat" pitchFamily="2" charset="0"/>
              </a:rPr>
              <a:t>Not </a:t>
            </a:r>
          </a:p>
          <a:p>
            <a:pPr algn="ctr"/>
            <a:r>
              <a:rPr lang="en-US" b="1" dirty="0" smtClean="0">
                <a:latin typeface="Pupcat" pitchFamily="2" charset="0"/>
              </a:rPr>
              <a:t>Required for Schools</a:t>
            </a:r>
          </a:p>
          <a:p>
            <a:pPr algn="ctr"/>
            <a:endParaRPr lang="en-US" b="1" dirty="0" smtClean="0">
              <a:latin typeface="Pupcat" pitchFamily="2" charset="0"/>
            </a:endParaRPr>
          </a:p>
          <a:p>
            <a:pPr algn="ctr"/>
            <a:r>
              <a:rPr lang="en-US" b="1" dirty="0" smtClean="0">
                <a:latin typeface="Pupcat" pitchFamily="2" charset="0"/>
              </a:rPr>
              <a:t>District Level Only</a:t>
            </a:r>
            <a:endParaRPr lang="en-US" dirty="0" smtClean="0">
              <a:latin typeface="Pupcat" pitchFamily="2" charset="0"/>
            </a:endParaRPr>
          </a:p>
        </p:txBody>
      </p:sp>
    </p:spTree>
    <p:extLst>
      <p:ext uri="{BB962C8B-B14F-4D97-AF65-F5344CB8AC3E}">
        <p14:creationId xmlns:p14="http://schemas.microsoft.com/office/powerpoint/2010/main" val="1254662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153400" cy="1219200"/>
          </a:xfrm>
        </p:spPr>
        <p:txBody>
          <a:bodyPr/>
          <a:lstStyle/>
          <a:p>
            <a:r>
              <a:rPr lang="en-US" dirty="0" smtClean="0"/>
              <a:t>Required Forms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381000"/>
            <a:ext cx="5791200"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Left Arrow Callout 2"/>
          <p:cNvSpPr/>
          <p:nvPr/>
        </p:nvSpPr>
        <p:spPr>
          <a:xfrm>
            <a:off x="5791200" y="914400"/>
            <a:ext cx="3048000" cy="4800600"/>
          </a:xfrm>
          <a:prstGeom prst="leftArrowCallout">
            <a:avLst>
              <a:gd name="adj1" fmla="val 9671"/>
              <a:gd name="adj2" fmla="val 11198"/>
              <a:gd name="adj3" fmla="val 21903"/>
              <a:gd name="adj4" fmla="val 7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upcat" pitchFamily="2" charset="0"/>
            </a:endParaRPr>
          </a:p>
        </p:txBody>
      </p:sp>
      <p:pic>
        <p:nvPicPr>
          <p:cNvPr id="25" name="Picture 2" descr="C:\Users\sheketa.mckisick\AppData\Local\Microsoft\Windows\Temporary Internet Files\Content.IE5\KGHLPW14\large-Thumbtack-note-blank-0-1523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32322"/>
            <a:ext cx="2587898" cy="186396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urved Connector 28"/>
          <p:cNvCxnSpPr/>
          <p:nvPr/>
        </p:nvCxnSpPr>
        <p:spPr>
          <a:xfrm rot="10800000" flipV="1">
            <a:off x="5486402" y="3886200"/>
            <a:ext cx="1142999" cy="609600"/>
          </a:xfrm>
          <a:prstGeom prst="curvedConnector3">
            <a:avLst>
              <a:gd name="adj1" fmla="val 50000"/>
            </a:avLst>
          </a:prstGeom>
          <a:ln w="38100">
            <a:prstDash val="sysDot"/>
            <a:headEnd type="diamond" w="med" len="med"/>
            <a:tailEnd type="triangle" w="med" len="med"/>
          </a:ln>
        </p:spPr>
        <p:style>
          <a:lnRef idx="2">
            <a:schemeClr val="dk1"/>
          </a:lnRef>
          <a:fillRef idx="0">
            <a:schemeClr val="dk1"/>
          </a:fillRef>
          <a:effectRef idx="1">
            <a:schemeClr val="dk1"/>
          </a:effectRef>
          <a:fontRef idx="minor">
            <a:schemeClr val="tx1"/>
          </a:fontRef>
        </p:style>
      </p:cxnSp>
      <p:sp>
        <p:nvSpPr>
          <p:cNvPr id="1031" name="TextBox 1030"/>
          <p:cNvSpPr txBox="1"/>
          <p:nvPr/>
        </p:nvSpPr>
        <p:spPr>
          <a:xfrm rot="20831704">
            <a:off x="6551255" y="3687255"/>
            <a:ext cx="2361073" cy="954107"/>
          </a:xfrm>
          <a:prstGeom prst="rect">
            <a:avLst/>
          </a:prstGeom>
          <a:noFill/>
        </p:spPr>
        <p:txBody>
          <a:bodyPr wrap="square" rtlCol="0">
            <a:spAutoFit/>
          </a:bodyPr>
          <a:lstStyle/>
          <a:p>
            <a:r>
              <a:rPr lang="en-US" sz="1400" b="1" dirty="0" smtClean="0">
                <a:latin typeface="Pupcat" pitchFamily="2" charset="0"/>
              </a:rPr>
              <a:t>ONLY</a:t>
            </a:r>
            <a:r>
              <a:rPr lang="en-US" sz="1400" dirty="0" smtClean="0">
                <a:latin typeface="Pupcat" pitchFamily="2" charset="0"/>
              </a:rPr>
              <a:t>  TITLE I schools </a:t>
            </a:r>
            <a:r>
              <a:rPr lang="en-US" sz="1400" b="1" dirty="0" smtClean="0">
                <a:solidFill>
                  <a:srgbClr val="C00000"/>
                </a:solidFill>
                <a:latin typeface="Pupcat" pitchFamily="2" charset="0"/>
              </a:rPr>
              <a:t>Are required  </a:t>
            </a:r>
            <a:r>
              <a:rPr lang="en-US" sz="1400" dirty="0">
                <a:latin typeface="Pupcat" pitchFamily="2" charset="0"/>
              </a:rPr>
              <a:t>complete the </a:t>
            </a:r>
            <a:r>
              <a:rPr lang="en-US" sz="1400" u="sng" dirty="0" smtClean="0">
                <a:latin typeface="Pupcat" pitchFamily="2" charset="0"/>
              </a:rPr>
              <a:t>SCHOOLWIDE PLAN rubric FOR MONITORING AND Evaluation</a:t>
            </a:r>
            <a:r>
              <a:rPr lang="en-US" sz="1400" dirty="0" smtClean="0">
                <a:latin typeface="Pupcat" pitchFamily="2" charset="0"/>
              </a:rPr>
              <a:t> on </a:t>
            </a:r>
            <a:r>
              <a:rPr lang="en-US" sz="1400" dirty="0">
                <a:latin typeface="Pupcat" pitchFamily="2" charset="0"/>
              </a:rPr>
              <a:t>or before 10-1-2015.</a:t>
            </a:r>
          </a:p>
        </p:txBody>
      </p:sp>
    </p:spTree>
    <p:extLst>
      <p:ext uri="{BB962C8B-B14F-4D97-AF65-F5344CB8AC3E}">
        <p14:creationId xmlns:p14="http://schemas.microsoft.com/office/powerpoint/2010/main" val="786680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915400" cy="1066800"/>
          </a:xfrm>
        </p:spPr>
        <p:txBody>
          <a:bodyPr>
            <a:normAutofit fontScale="90000"/>
          </a:bodyPr>
          <a:lstStyle/>
          <a:p>
            <a:pPr algn="ctr"/>
            <a:r>
              <a:rPr lang="en-US" dirty="0" smtClean="0"/>
              <a:t>Rubric for Monitoring &amp; Evaluation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533400"/>
            <a:ext cx="72390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Left Arrow Callout 5"/>
          <p:cNvSpPr/>
          <p:nvPr/>
        </p:nvSpPr>
        <p:spPr>
          <a:xfrm>
            <a:off x="7649910" y="2133600"/>
            <a:ext cx="1524000" cy="3200400"/>
          </a:xfrm>
          <a:prstGeom prst="leftArrowCallout">
            <a:avLst>
              <a:gd name="adj1" fmla="val 14585"/>
              <a:gd name="adj2" fmla="val 1260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What are the reform strategies</a:t>
            </a:r>
          </a:p>
          <a:p>
            <a:pPr algn="ctr"/>
            <a:r>
              <a:rPr lang="en-US" dirty="0" smtClean="0">
                <a:latin typeface="Pupcat" pitchFamily="2" charset="0"/>
              </a:rPr>
              <a:t>taking place in your school?</a:t>
            </a:r>
            <a:endParaRPr lang="en-US" dirty="0">
              <a:latin typeface="Pupcat" pitchFamily="2" charset="0"/>
            </a:endParaRPr>
          </a:p>
        </p:txBody>
      </p:sp>
      <p:sp>
        <p:nvSpPr>
          <p:cNvPr id="8" name="Right Arrow Callout 7"/>
          <p:cNvSpPr/>
          <p:nvPr/>
        </p:nvSpPr>
        <p:spPr>
          <a:xfrm>
            <a:off x="76200" y="3200400"/>
            <a:ext cx="1295400" cy="2057400"/>
          </a:xfrm>
          <a:prstGeom prst="rightArrowCallout">
            <a:avLst>
              <a:gd name="adj1" fmla="val 14445"/>
              <a:gd name="adj2" fmla="val 1642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3429000"/>
            <a:ext cx="914400" cy="1169551"/>
          </a:xfrm>
          <a:prstGeom prst="rect">
            <a:avLst/>
          </a:prstGeom>
          <a:noFill/>
        </p:spPr>
        <p:txBody>
          <a:bodyPr wrap="square" rtlCol="0">
            <a:spAutoFit/>
          </a:bodyPr>
          <a:lstStyle/>
          <a:p>
            <a:pPr algn="ctr"/>
            <a:r>
              <a:rPr lang="en-US" sz="1400" dirty="0" smtClean="0">
                <a:solidFill>
                  <a:schemeClr val="bg1"/>
                </a:solidFill>
                <a:latin typeface="Pupcat" pitchFamily="2" charset="0"/>
              </a:rPr>
              <a:t>Need assistance</a:t>
            </a:r>
          </a:p>
          <a:p>
            <a:pPr algn="ctr"/>
            <a:r>
              <a:rPr lang="en-US" sz="1400" dirty="0" smtClean="0">
                <a:solidFill>
                  <a:schemeClr val="bg1"/>
                </a:solidFill>
                <a:latin typeface="Pupcat" pitchFamily="2" charset="0"/>
              </a:rPr>
              <a:t>Determining your rating?</a:t>
            </a:r>
            <a:endParaRPr lang="en-US" sz="1400" dirty="0">
              <a:solidFill>
                <a:schemeClr val="bg1"/>
              </a:solidFill>
              <a:latin typeface="Pupcat" pitchFamily="2" charset="0"/>
            </a:endParaRPr>
          </a:p>
        </p:txBody>
      </p:sp>
    </p:spTree>
    <p:extLst>
      <p:ext uri="{BB962C8B-B14F-4D97-AF65-F5344CB8AC3E}">
        <p14:creationId xmlns:p14="http://schemas.microsoft.com/office/powerpoint/2010/main" val="2497610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915400" cy="1066800"/>
          </a:xfrm>
        </p:spPr>
        <p:txBody>
          <a:bodyPr>
            <a:normAutofit fontScale="90000"/>
          </a:bodyPr>
          <a:lstStyle/>
          <a:p>
            <a:pPr algn="ctr"/>
            <a:r>
              <a:rPr lang="en-US" dirty="0" smtClean="0"/>
              <a:t>Rubric for Monitoring &amp; Evaluation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533400"/>
            <a:ext cx="6698347"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Left Arrow Callout 5"/>
          <p:cNvSpPr/>
          <p:nvPr/>
        </p:nvSpPr>
        <p:spPr>
          <a:xfrm>
            <a:off x="7239000" y="2438400"/>
            <a:ext cx="1828800" cy="2895600"/>
          </a:xfrm>
          <a:prstGeom prst="leftArrowCallout">
            <a:avLst>
              <a:gd name="adj1" fmla="val 14585"/>
              <a:gd name="adj2" fmla="val 1260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You May want to review the Indicators associated with PD in Indistar.</a:t>
            </a:r>
            <a:endParaRPr lang="en-US" dirty="0">
              <a:latin typeface="Pupcat" pitchFamily="2" charset="0"/>
            </a:endParaRPr>
          </a:p>
        </p:txBody>
      </p:sp>
      <p:sp>
        <p:nvSpPr>
          <p:cNvPr id="8" name="Right Arrow Callout 7"/>
          <p:cNvSpPr/>
          <p:nvPr/>
        </p:nvSpPr>
        <p:spPr>
          <a:xfrm>
            <a:off x="76200" y="3276600"/>
            <a:ext cx="1295400" cy="2057400"/>
          </a:xfrm>
          <a:prstGeom prst="rightArrowCallout">
            <a:avLst>
              <a:gd name="adj1" fmla="val 14445"/>
              <a:gd name="adj2" fmla="val 1642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3398378"/>
            <a:ext cx="914400" cy="1169551"/>
          </a:xfrm>
          <a:prstGeom prst="rect">
            <a:avLst/>
          </a:prstGeom>
          <a:noFill/>
        </p:spPr>
        <p:txBody>
          <a:bodyPr wrap="square" rtlCol="0">
            <a:spAutoFit/>
          </a:bodyPr>
          <a:lstStyle/>
          <a:p>
            <a:pPr algn="ctr"/>
            <a:r>
              <a:rPr lang="en-US" sz="1400" dirty="0" smtClean="0">
                <a:solidFill>
                  <a:schemeClr val="bg1"/>
                </a:solidFill>
                <a:latin typeface="Pupcat" pitchFamily="2" charset="0"/>
              </a:rPr>
              <a:t>Need assistance</a:t>
            </a:r>
          </a:p>
          <a:p>
            <a:pPr algn="ctr"/>
            <a:r>
              <a:rPr lang="en-US" sz="1400" dirty="0" smtClean="0">
                <a:solidFill>
                  <a:schemeClr val="bg1"/>
                </a:solidFill>
                <a:latin typeface="Pupcat" pitchFamily="2" charset="0"/>
              </a:rPr>
              <a:t>Determining your rating?</a:t>
            </a:r>
            <a:endParaRPr lang="en-US" sz="1400" dirty="0">
              <a:solidFill>
                <a:schemeClr val="bg1"/>
              </a:solidFill>
              <a:latin typeface="Pupcat" pitchFamily="2" charset="0"/>
            </a:endParaRPr>
          </a:p>
        </p:txBody>
      </p:sp>
    </p:spTree>
    <p:extLst>
      <p:ext uri="{BB962C8B-B14F-4D97-AF65-F5344CB8AC3E}">
        <p14:creationId xmlns:p14="http://schemas.microsoft.com/office/powerpoint/2010/main" val="4096385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915400" cy="1066800"/>
          </a:xfrm>
        </p:spPr>
        <p:txBody>
          <a:bodyPr>
            <a:normAutofit fontScale="90000"/>
          </a:bodyPr>
          <a:lstStyle/>
          <a:p>
            <a:pPr algn="ctr"/>
            <a:r>
              <a:rPr lang="en-US" dirty="0" smtClean="0"/>
              <a:t>Rubric for Monitoring &amp; Evaluation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1051" y="457200"/>
            <a:ext cx="7660949"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Right Arrow Callout 7"/>
          <p:cNvSpPr/>
          <p:nvPr/>
        </p:nvSpPr>
        <p:spPr>
          <a:xfrm>
            <a:off x="73351" y="2247900"/>
            <a:ext cx="1295400" cy="2057400"/>
          </a:xfrm>
          <a:prstGeom prst="rightArrowCallout">
            <a:avLst>
              <a:gd name="adj1" fmla="val 14445"/>
              <a:gd name="adj2" fmla="val 1642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73" y="2813602"/>
            <a:ext cx="914400" cy="1169551"/>
          </a:xfrm>
          <a:prstGeom prst="rect">
            <a:avLst/>
          </a:prstGeom>
          <a:noFill/>
        </p:spPr>
        <p:txBody>
          <a:bodyPr wrap="square" rtlCol="0">
            <a:spAutoFit/>
          </a:bodyPr>
          <a:lstStyle/>
          <a:p>
            <a:pPr algn="ctr"/>
            <a:r>
              <a:rPr lang="en-US" sz="1400" dirty="0" smtClean="0">
                <a:solidFill>
                  <a:schemeClr val="bg1"/>
                </a:solidFill>
                <a:latin typeface="Pupcat" pitchFamily="2" charset="0"/>
              </a:rPr>
              <a:t>Need assistance</a:t>
            </a:r>
          </a:p>
          <a:p>
            <a:pPr algn="ctr"/>
            <a:r>
              <a:rPr lang="en-US" sz="1400" dirty="0" smtClean="0">
                <a:solidFill>
                  <a:schemeClr val="bg1"/>
                </a:solidFill>
                <a:latin typeface="Pupcat" pitchFamily="2" charset="0"/>
              </a:rPr>
              <a:t>Determining your rating?</a:t>
            </a:r>
            <a:endParaRPr lang="en-US" sz="1400" dirty="0">
              <a:solidFill>
                <a:schemeClr val="bg1"/>
              </a:solidFill>
              <a:latin typeface="Pupcat" pitchFamily="2" charset="0"/>
            </a:endParaRPr>
          </a:p>
        </p:txBody>
      </p:sp>
    </p:spTree>
    <p:extLst>
      <p:ext uri="{BB962C8B-B14F-4D97-AF65-F5344CB8AC3E}">
        <p14:creationId xmlns:p14="http://schemas.microsoft.com/office/powerpoint/2010/main" val="286852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915400" cy="1066800"/>
          </a:xfrm>
        </p:spPr>
        <p:txBody>
          <a:bodyPr>
            <a:normAutofit fontScale="90000"/>
          </a:bodyPr>
          <a:lstStyle/>
          <a:p>
            <a:pPr algn="ctr"/>
            <a:r>
              <a:rPr lang="en-US" dirty="0" smtClean="0"/>
              <a:t>Rubric for Monitoring &amp; Evaluation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457200"/>
            <a:ext cx="7491127" cy="4648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Right Arrow Callout 7"/>
          <p:cNvSpPr/>
          <p:nvPr/>
        </p:nvSpPr>
        <p:spPr>
          <a:xfrm>
            <a:off x="28482" y="304800"/>
            <a:ext cx="1374449" cy="2057400"/>
          </a:xfrm>
          <a:prstGeom prst="rightArrowCallout">
            <a:avLst>
              <a:gd name="adj1" fmla="val 14445"/>
              <a:gd name="adj2" fmla="val 1642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744" y="685800"/>
            <a:ext cx="914400" cy="1169551"/>
          </a:xfrm>
          <a:prstGeom prst="rect">
            <a:avLst/>
          </a:prstGeom>
          <a:noFill/>
        </p:spPr>
        <p:txBody>
          <a:bodyPr wrap="square" rtlCol="0">
            <a:spAutoFit/>
          </a:bodyPr>
          <a:lstStyle/>
          <a:p>
            <a:pPr algn="ctr"/>
            <a:r>
              <a:rPr lang="en-US" sz="1400" dirty="0" smtClean="0">
                <a:solidFill>
                  <a:schemeClr val="bg1"/>
                </a:solidFill>
                <a:latin typeface="Pupcat" pitchFamily="2" charset="0"/>
              </a:rPr>
              <a:t>Need assistance</a:t>
            </a:r>
          </a:p>
          <a:p>
            <a:pPr algn="ctr"/>
            <a:r>
              <a:rPr lang="en-US" sz="1400" dirty="0" smtClean="0">
                <a:solidFill>
                  <a:schemeClr val="bg1"/>
                </a:solidFill>
                <a:latin typeface="Pupcat" pitchFamily="2" charset="0"/>
              </a:rPr>
              <a:t>Determining your rating?</a:t>
            </a:r>
            <a:endParaRPr lang="en-US" sz="1400" dirty="0">
              <a:solidFill>
                <a:schemeClr val="bg1"/>
              </a:solidFill>
              <a:latin typeface="Pupcat" pitchFamily="2" charset="0"/>
            </a:endParaRPr>
          </a:p>
        </p:txBody>
      </p:sp>
    </p:spTree>
    <p:extLst>
      <p:ext uri="{BB962C8B-B14F-4D97-AF65-F5344CB8AC3E}">
        <p14:creationId xmlns:p14="http://schemas.microsoft.com/office/powerpoint/2010/main" val="1429831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915400" cy="1066800"/>
          </a:xfrm>
        </p:spPr>
        <p:txBody>
          <a:bodyPr>
            <a:normAutofit/>
          </a:bodyPr>
          <a:lstStyle/>
          <a:p>
            <a:pPr algn="ctr"/>
            <a:r>
              <a:rPr lang="en-US" dirty="0" smtClean="0"/>
              <a:t>Title I and Other Budgets</a:t>
            </a:r>
            <a:endParaRPr lang="en-US" dirty="0"/>
          </a:p>
        </p:txBody>
      </p:sp>
      <p:pic>
        <p:nvPicPr>
          <p:cNvPr id="6149" name="Picture 5" descr="C:\Users\sheketa.mckisick\AppData\Local\Microsoft\Windows\Temporary Internet Files\Content.IE5\REJVJVHA\budget_cutting_hg_clr1[1].gif"/>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1102411">
            <a:off x="763230" y="1183924"/>
            <a:ext cx="76200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74964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Agenda</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457200"/>
            <a:ext cx="38862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Callout 5"/>
          <p:cNvSpPr/>
          <p:nvPr/>
        </p:nvSpPr>
        <p:spPr>
          <a:xfrm>
            <a:off x="4114800" y="609600"/>
            <a:ext cx="3886200" cy="3962400"/>
          </a:xfrm>
          <a:prstGeom prst="leftArrowCallout">
            <a:avLst>
              <a:gd name="adj1" fmla="val 17963"/>
              <a:gd name="adj2" fmla="val 18403"/>
              <a:gd name="adj3" fmla="val 25000"/>
              <a:gd name="adj4" fmla="val 64977"/>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Pupcat" pitchFamily="2" charset="0"/>
            </a:endParaRPr>
          </a:p>
          <a:p>
            <a:pPr algn="ctr"/>
            <a:r>
              <a:rPr lang="en-US" dirty="0" smtClean="0">
                <a:latin typeface="Pupcat" pitchFamily="2" charset="0"/>
              </a:rPr>
              <a:t>The ACSIP/Indistar process encourages the use of agenda’s for all meetings and major activities that take place within your school. Agendas are an excellent piece of documentation/ evidence for reviewers. </a:t>
            </a:r>
            <a:endParaRPr lang="en-US" dirty="0">
              <a:latin typeface="Pupcat" pitchFamily="2" charset="0"/>
            </a:endParaRPr>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20899886">
            <a:off x="5668244" y="797249"/>
            <a:ext cx="1905266" cy="4858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6588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8382000" cy="1066800"/>
          </a:xfrm>
        </p:spPr>
        <p:txBody>
          <a:bodyPr>
            <a:normAutofit/>
          </a:bodyPr>
          <a:lstStyle/>
          <a:p>
            <a:r>
              <a:rPr lang="en-US" sz="3600" dirty="0" smtClean="0"/>
              <a:t>Implementing Phase I: Separate Processes </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381000"/>
            <a:ext cx="4572000" cy="472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a:xfrm>
            <a:off x="5486400" y="609601"/>
            <a:ext cx="2819400" cy="3767328"/>
          </a:xfrm>
          <a:solidFill>
            <a:schemeClr val="accent3"/>
          </a:solidFill>
        </p:spPr>
        <p:txBody>
          <a:bodyPr/>
          <a:lstStyle/>
          <a:p>
            <a:pPr marL="0" indent="0">
              <a:buNone/>
            </a:pPr>
            <a:endParaRPr lang="en-US" dirty="0"/>
          </a:p>
        </p:txBody>
      </p:sp>
      <p:sp>
        <p:nvSpPr>
          <p:cNvPr id="6" name="Left Arrow Callout 5"/>
          <p:cNvSpPr/>
          <p:nvPr/>
        </p:nvSpPr>
        <p:spPr>
          <a:xfrm rot="330080">
            <a:off x="4876800" y="762000"/>
            <a:ext cx="3352800" cy="3810000"/>
          </a:xfrm>
          <a:prstGeom prst="leftArrowCallout">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Pupcat" pitchFamily="2" charset="0"/>
              </a:rPr>
              <a:t>In Phase I of the implementation process, we want to </a:t>
            </a:r>
            <a:r>
              <a:rPr lang="en-US" b="1" u="sng" dirty="0">
                <a:latin typeface="Pupcat" pitchFamily="2" charset="0"/>
              </a:rPr>
              <a:t>clearly</a:t>
            </a:r>
            <a:r>
              <a:rPr lang="en-US" dirty="0">
                <a:latin typeface="Pupcat" pitchFamily="2" charset="0"/>
              </a:rPr>
              <a:t> </a:t>
            </a:r>
            <a:r>
              <a:rPr lang="en-US" b="1" u="sng" dirty="0">
                <a:latin typeface="Pupcat" pitchFamily="2" charset="0"/>
              </a:rPr>
              <a:t>separate </a:t>
            </a:r>
            <a:r>
              <a:rPr lang="en-US" dirty="0">
                <a:latin typeface="Pupcat" pitchFamily="2" charset="0"/>
              </a:rPr>
              <a:t>the compliance requirements </a:t>
            </a:r>
            <a:r>
              <a:rPr lang="en-US" dirty="0" smtClean="0">
                <a:latin typeface="Pupcat" pitchFamily="2" charset="0"/>
              </a:rPr>
              <a:t>of the planning process from </a:t>
            </a:r>
            <a:r>
              <a:rPr lang="en-US" dirty="0">
                <a:latin typeface="Pupcat" pitchFamily="2" charset="0"/>
              </a:rPr>
              <a:t>the </a:t>
            </a:r>
            <a:r>
              <a:rPr lang="en-US" b="1" u="sng" dirty="0">
                <a:latin typeface="Pupcat" pitchFamily="2" charset="0"/>
              </a:rPr>
              <a:t>school improvement process</a:t>
            </a:r>
            <a:r>
              <a:rPr lang="en-US" dirty="0">
                <a:latin typeface="Pupcat" pitchFamily="2" charset="0"/>
              </a:rPr>
              <a:t>. Phase I of the implementation process ends on October 1, 2015. </a:t>
            </a:r>
          </a:p>
          <a:p>
            <a:endParaRPr lang="en-US" dirty="0"/>
          </a:p>
        </p:txBody>
      </p:sp>
    </p:spTree>
    <p:extLst>
      <p:ext uri="{BB962C8B-B14F-4D97-AF65-F5344CB8AC3E}">
        <p14:creationId xmlns:p14="http://schemas.microsoft.com/office/powerpoint/2010/main" val="253048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7543800" cy="990600"/>
          </a:xfrm>
        </p:spPr>
        <p:txBody>
          <a:bodyPr>
            <a:normAutofit/>
          </a:bodyPr>
          <a:lstStyle/>
          <a:p>
            <a:r>
              <a:rPr lang="en-US" sz="4000" dirty="0" smtClean="0"/>
              <a:t>2015-16 Use the ACSIP Field Test</a:t>
            </a:r>
            <a:endParaRPr lang="en-US"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381000"/>
            <a:ext cx="4953000" cy="4724400"/>
          </a:xfrm>
        </p:spPr>
      </p:pic>
      <p:sp>
        <p:nvSpPr>
          <p:cNvPr id="4" name="Content Placeholder 3"/>
          <p:cNvSpPr>
            <a:spLocks noGrp="1"/>
          </p:cNvSpPr>
          <p:nvPr>
            <p:ph sz="half" idx="2"/>
          </p:nvPr>
        </p:nvSpPr>
        <p:spPr>
          <a:xfrm>
            <a:off x="5486400" y="609600"/>
            <a:ext cx="2819400" cy="4038599"/>
          </a:xfrm>
        </p:spPr>
        <p:txBody>
          <a:bodyPr/>
          <a:lstStyle/>
          <a:p>
            <a:pPr marL="0" indent="0">
              <a:buNone/>
            </a:pPr>
            <a:endParaRPr lang="en-US" dirty="0"/>
          </a:p>
        </p:txBody>
      </p:sp>
      <p:sp>
        <p:nvSpPr>
          <p:cNvPr id="6" name="Left Arrow Callout 5"/>
          <p:cNvSpPr/>
          <p:nvPr/>
        </p:nvSpPr>
        <p:spPr>
          <a:xfrm>
            <a:off x="5410200" y="533400"/>
            <a:ext cx="2895600" cy="4495800"/>
          </a:xfrm>
          <a:prstGeom prst="leftArrowCallout">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upcat" pitchFamily="2" charset="0"/>
              </a:rPr>
              <a:t>As the ADE transitions from the ACSIP website as the planning tool for school and district improvement plans to the INDISTAR process, all </a:t>
            </a:r>
            <a:r>
              <a:rPr lang="en-US" dirty="0" smtClean="0">
                <a:latin typeface="Pupcat" pitchFamily="2" charset="0"/>
              </a:rPr>
              <a:t>schools/districts in the state will </a:t>
            </a:r>
            <a:r>
              <a:rPr lang="en-US" dirty="0">
                <a:latin typeface="Pupcat" pitchFamily="2" charset="0"/>
              </a:rPr>
              <a:t>use the </a:t>
            </a:r>
            <a:r>
              <a:rPr lang="en-US" b="1" u="sng" dirty="0">
                <a:latin typeface="Pupcat" pitchFamily="2" charset="0"/>
              </a:rPr>
              <a:t>ACSIP STATEWIDE FIELD TEST portal </a:t>
            </a:r>
            <a:r>
              <a:rPr lang="en-US" dirty="0">
                <a:latin typeface="Pupcat" pitchFamily="2" charset="0"/>
              </a:rPr>
              <a:t>in </a:t>
            </a:r>
            <a:r>
              <a:rPr lang="en-US" dirty="0" smtClean="0">
                <a:latin typeface="Pupcat" pitchFamily="2" charset="0"/>
              </a:rPr>
              <a:t>INDISTAR for compliance and planning. </a:t>
            </a:r>
            <a:endParaRPr lang="en-US" dirty="0">
              <a:latin typeface="Pupcat" pitchFamily="2" charset="0"/>
            </a:endParaRPr>
          </a:p>
          <a:p>
            <a:pPr algn="ctr"/>
            <a:endParaRPr lang="en-US" dirty="0"/>
          </a:p>
        </p:txBody>
      </p:sp>
    </p:spTree>
    <p:extLst>
      <p:ext uri="{BB962C8B-B14F-4D97-AF65-F5344CB8AC3E}">
        <p14:creationId xmlns:p14="http://schemas.microsoft.com/office/powerpoint/2010/main" val="32955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8229600" cy="1066800"/>
          </a:xfrm>
        </p:spPr>
        <p:txBody>
          <a:bodyPr>
            <a:noAutofit/>
          </a:bodyPr>
          <a:lstStyle/>
          <a:p>
            <a:pPr algn="r"/>
            <a:r>
              <a:rPr lang="en-US" sz="3600" dirty="0" smtClean="0"/>
              <a:t>Home Page:  Resources</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381000"/>
            <a:ext cx="4572000" cy="4495800"/>
          </a:xfrm>
        </p:spPr>
      </p:pic>
      <p:sp>
        <p:nvSpPr>
          <p:cNvPr id="6" name="Left Arrow Callout 5"/>
          <p:cNvSpPr/>
          <p:nvPr/>
        </p:nvSpPr>
        <p:spPr>
          <a:xfrm rot="805971">
            <a:off x="4234908" y="298039"/>
            <a:ext cx="3733800" cy="3505200"/>
          </a:xfrm>
          <a:prstGeom prst="leftArrowCallout">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latin typeface="Pupcat" pitchFamily="2" charset="0"/>
            </a:endParaRPr>
          </a:p>
          <a:p>
            <a:r>
              <a:rPr lang="en-US" dirty="0" smtClean="0">
                <a:latin typeface="Pupcat" pitchFamily="2" charset="0"/>
              </a:rPr>
              <a:t>There are five (5) training modules on the INDISTAR Home Page that are critical for understanding this new process. You may choose to view them in your Leadership Team meetings to determine when and/how to share/implement each phase of the INDISTAR process with your staff</a:t>
            </a:r>
            <a:r>
              <a:rPr lang="en-US" dirty="0" smtClean="0"/>
              <a:t>.</a:t>
            </a:r>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20269789">
            <a:off x="563022" y="3463395"/>
            <a:ext cx="3572843" cy="2876293"/>
          </a:xfrm>
          <a:solidFill>
            <a:schemeClr val="accent3"/>
          </a:solidFill>
          <a:ln w="57150">
            <a:solidFill>
              <a:schemeClr val="accent1"/>
            </a:solidFill>
            <a:prstDash val="sysDot"/>
          </a:ln>
        </p:spPr>
      </p:pic>
      <p:cxnSp>
        <p:nvCxnSpPr>
          <p:cNvPr id="9" name="Curved Connector 8"/>
          <p:cNvCxnSpPr>
            <a:stCxn id="6" idx="2"/>
          </p:cNvCxnSpPr>
          <p:nvPr/>
        </p:nvCxnSpPr>
        <p:spPr>
          <a:xfrm rot="5400000">
            <a:off x="4509305" y="3665079"/>
            <a:ext cx="1579216" cy="2063426"/>
          </a:xfrm>
          <a:prstGeom prst="curvedConnector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9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457200"/>
            <a:ext cx="4495800" cy="4648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Content Placeholder 3"/>
          <p:cNvSpPr>
            <a:spLocks noGrp="1"/>
          </p:cNvSpPr>
          <p:nvPr>
            <p:ph sz="half" idx="2"/>
          </p:nvPr>
        </p:nvSpPr>
        <p:spPr>
          <a:xfrm>
            <a:off x="5105400" y="609601"/>
            <a:ext cx="3200400" cy="376732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3" name="Left Arrow Callout 2"/>
          <p:cNvSpPr/>
          <p:nvPr/>
        </p:nvSpPr>
        <p:spPr>
          <a:xfrm>
            <a:off x="4419600" y="1219200"/>
            <a:ext cx="3570514" cy="3886200"/>
          </a:xfrm>
          <a:prstGeom prst="leftArrowCallout">
            <a:avLst>
              <a:gd name="adj1" fmla="val 936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Pupcat" pitchFamily="2" charset="0"/>
              </a:rPr>
              <a:t>By October 1, All compliance documentation  must be submitted to the Arkansas  department of Education. The LRSD Title I Department will provide a series of Technical Assistance workshops for school teams beginning August 31</a:t>
            </a:r>
            <a:r>
              <a:rPr lang="en-US" baseline="30000" dirty="0" smtClean="0">
                <a:latin typeface="Pupcat" pitchFamily="2" charset="0"/>
              </a:rPr>
              <a:t>st</a:t>
            </a:r>
            <a:r>
              <a:rPr lang="en-US" dirty="0" smtClean="0">
                <a:latin typeface="Pupcat" pitchFamily="2" charset="0"/>
              </a:rPr>
              <a:t>. </a:t>
            </a:r>
            <a:endParaRPr lang="en-US" dirty="0">
              <a:latin typeface="Pupcat" pitchFamily="2" charset="0"/>
            </a:endParaRPr>
          </a:p>
        </p:txBody>
      </p:sp>
    </p:spTree>
    <p:extLst>
      <p:ext uri="{BB962C8B-B14F-4D97-AF65-F5344CB8AC3E}">
        <p14:creationId xmlns:p14="http://schemas.microsoft.com/office/powerpoint/2010/main" val="411729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Accessing Indistar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457200"/>
            <a:ext cx="449580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4400" y="3124200"/>
            <a:ext cx="4572000" cy="2285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hemeClr val="accent3">
              <a:shade val="50000"/>
            </a:schemeClr>
          </a:lnRef>
          <a:fillRef idx="1">
            <a:schemeClr val="accent3"/>
          </a:fillRef>
          <a:effectRef idx="0">
            <a:schemeClr val="accent3"/>
          </a:effectRef>
          <a:fontRef idx="minor">
            <a:schemeClr val="lt1"/>
          </a:fontRef>
        </p:style>
      </p:pic>
      <p:cxnSp>
        <p:nvCxnSpPr>
          <p:cNvPr id="15" name="Straight Arrow Connector 14"/>
          <p:cNvCxnSpPr/>
          <p:nvPr/>
        </p:nvCxnSpPr>
        <p:spPr>
          <a:xfrm flipH="1">
            <a:off x="5105400" y="3867684"/>
            <a:ext cx="1669278" cy="838200"/>
          </a:xfrm>
          <a:prstGeom prst="straightConnector1">
            <a:avLst/>
          </a:prstGeom>
          <a:ln w="762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105400" y="3124200"/>
            <a:ext cx="1600200" cy="685800"/>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48400" y="1524000"/>
            <a:ext cx="2667000" cy="3643818"/>
          </a:xfrm>
          <a:prstGeom prst="rect">
            <a:avLst/>
          </a:prstGeom>
          <a:solidFill>
            <a:schemeClr val="accent1"/>
          </a:solidFill>
          <a:ln w="76200">
            <a:solidFill>
              <a:schemeClr val="accent3"/>
            </a:solidFill>
          </a:ln>
        </p:spPr>
        <p:txBody>
          <a:bodyPr wrap="square">
            <a:spAutoFit/>
          </a:bodyPr>
          <a:lstStyle/>
          <a:p>
            <a:pPr>
              <a:lnSpc>
                <a:spcPct val="115000"/>
              </a:lnSpc>
              <a:spcAft>
                <a:spcPts val="1000"/>
              </a:spcAft>
            </a:pPr>
            <a:endParaRPr lang="en-US" dirty="0" smtClean="0">
              <a:solidFill>
                <a:schemeClr val="bg1"/>
              </a:solidFill>
              <a:latin typeface="Pupcat"/>
              <a:ea typeface="Calibri"/>
              <a:cs typeface="Times New Roman"/>
            </a:endParaRPr>
          </a:p>
          <a:p>
            <a:pPr>
              <a:lnSpc>
                <a:spcPct val="115000"/>
              </a:lnSpc>
              <a:spcAft>
                <a:spcPts val="1000"/>
              </a:spcAft>
            </a:pPr>
            <a:r>
              <a:rPr lang="en-US" dirty="0" smtClean="0">
                <a:solidFill>
                  <a:schemeClr val="bg1"/>
                </a:solidFill>
                <a:latin typeface="Pupcat"/>
                <a:ea typeface="Calibri"/>
                <a:cs typeface="Times New Roman"/>
              </a:rPr>
              <a:t>By </a:t>
            </a:r>
            <a:r>
              <a:rPr lang="en-US" dirty="0">
                <a:solidFill>
                  <a:schemeClr val="bg1"/>
                </a:solidFill>
                <a:latin typeface="Pupcat"/>
                <a:ea typeface="Calibri"/>
                <a:cs typeface="Times New Roman"/>
              </a:rPr>
              <a:t>now, all schools should have Access to the Indistar website. </a:t>
            </a:r>
            <a:endParaRPr lang="en-US" dirty="0">
              <a:solidFill>
                <a:schemeClr val="bg1"/>
              </a:solidFill>
              <a:latin typeface="Calibri"/>
              <a:ea typeface="Calibri"/>
              <a:cs typeface="Times New Roman"/>
            </a:endParaRPr>
          </a:p>
          <a:p>
            <a:pPr>
              <a:lnSpc>
                <a:spcPct val="115000"/>
              </a:lnSpc>
              <a:spcAft>
                <a:spcPts val="1000"/>
              </a:spcAft>
            </a:pPr>
            <a:r>
              <a:rPr lang="en-US" dirty="0">
                <a:solidFill>
                  <a:schemeClr val="bg1"/>
                </a:solidFill>
                <a:latin typeface="Pupcat"/>
                <a:ea typeface="Calibri"/>
                <a:cs typeface="Times New Roman"/>
              </a:rPr>
              <a:t>Please protect your school’s login and password. Your school community may access the Indistar website using the guest pass</a:t>
            </a:r>
            <a:r>
              <a:rPr lang="en-US" dirty="0" smtClean="0">
                <a:solidFill>
                  <a:schemeClr val="bg1"/>
                </a:solidFill>
                <a:latin typeface="Pupcat"/>
                <a:ea typeface="Calibri"/>
                <a:cs typeface="Times New Roman"/>
              </a:rPr>
              <a:t>.</a:t>
            </a:r>
          </a:p>
          <a:p>
            <a:pPr>
              <a:lnSpc>
                <a:spcPct val="115000"/>
              </a:lnSpc>
              <a:spcAft>
                <a:spcPts val="1000"/>
              </a:spcAft>
            </a:pPr>
            <a:endParaRPr lang="en-US" dirty="0">
              <a:effectLst/>
              <a:latin typeface="Calibri"/>
              <a:ea typeface="Calibri"/>
              <a:cs typeface="Times New Roman"/>
            </a:endParaRPr>
          </a:p>
        </p:txBody>
      </p:sp>
    </p:spTree>
    <p:extLst>
      <p:ext uri="{BB962C8B-B14F-4D97-AF65-F5344CB8AC3E}">
        <p14:creationId xmlns:p14="http://schemas.microsoft.com/office/powerpoint/2010/main" val="1995889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16674</TotalTime>
  <Words>859</Words>
  <Application>Microsoft Office PowerPoint</Application>
  <PresentationFormat>On-screen Show (4:3)</PresentationFormat>
  <Paragraphs>105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NewsPrint</vt:lpstr>
      <vt:lpstr>K-12: Transitioning from ACSIP to INDISTAR</vt:lpstr>
      <vt:lpstr>Model Best Practices during Training</vt:lpstr>
      <vt:lpstr>Look for this Title for additional training opportunities. </vt:lpstr>
      <vt:lpstr>Presentation Agenda</vt:lpstr>
      <vt:lpstr>Implementing Phase I: Separate Processes </vt:lpstr>
      <vt:lpstr>2015-16 Use the ACSIP Field Test</vt:lpstr>
      <vt:lpstr>Home Page:  Resources</vt:lpstr>
      <vt:lpstr>Technical Assistance</vt:lpstr>
      <vt:lpstr>Accessing Indistar</vt:lpstr>
      <vt:lpstr>Examine the Test Site</vt:lpstr>
      <vt:lpstr>Phase I: Required Forms</vt:lpstr>
      <vt:lpstr>Required Forms</vt:lpstr>
      <vt:lpstr>Required Forms</vt:lpstr>
      <vt:lpstr>Required Forms for ALL Schools</vt:lpstr>
      <vt:lpstr>CNA</vt:lpstr>
      <vt:lpstr>Transition (Elementary)</vt:lpstr>
      <vt:lpstr>Transition (Secondary)</vt:lpstr>
      <vt:lpstr>Funding and Programs</vt:lpstr>
      <vt:lpstr>Funding and Programs</vt:lpstr>
      <vt:lpstr>Highly Qualified Staff</vt:lpstr>
      <vt:lpstr>Health and Wellness</vt:lpstr>
      <vt:lpstr>        Wellness Strategies</vt:lpstr>
      <vt:lpstr>Wellness Strategies</vt:lpstr>
      <vt:lpstr>School Health Index (SHI)</vt:lpstr>
      <vt:lpstr>Required Forms</vt:lpstr>
      <vt:lpstr>Categorical Funding</vt:lpstr>
      <vt:lpstr>Categorical Funding Narratives</vt:lpstr>
      <vt:lpstr>ALE Funding - Narrative</vt:lpstr>
      <vt:lpstr>ELL Funding - Narrative</vt:lpstr>
      <vt:lpstr>NSLA Funding - Narrative</vt:lpstr>
      <vt:lpstr>PD Funding - Narrative</vt:lpstr>
      <vt:lpstr>Required Forms</vt:lpstr>
      <vt:lpstr>Rubric for Monitoring &amp; Evaluation</vt:lpstr>
      <vt:lpstr>Rubric for Monitoring &amp; Evaluation</vt:lpstr>
      <vt:lpstr>Rubric for Monitoring &amp; Evaluation</vt:lpstr>
      <vt:lpstr>Rubric for Monitoring &amp; Evaluation</vt:lpstr>
      <vt:lpstr>Title I and Other Budgets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 Transitioning from ACSIP to INDISTAR</dc:title>
  <dc:creator>sheketa.mckisick</dc:creator>
  <cp:lastModifiedBy>sheketa.mckisick</cp:lastModifiedBy>
  <cp:revision>89</cp:revision>
  <cp:lastPrinted>2015-08-24T23:14:10Z</cp:lastPrinted>
  <dcterms:created xsi:type="dcterms:W3CDTF">2015-07-30T19:14:49Z</dcterms:created>
  <dcterms:modified xsi:type="dcterms:W3CDTF">2015-08-27T17:31:28Z</dcterms:modified>
</cp:coreProperties>
</file>